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84" r:id="rId2"/>
    <p:sldId id="285" r:id="rId3"/>
    <p:sldId id="283" r:id="rId4"/>
    <p:sldId id="280" r:id="rId5"/>
    <p:sldId id="286" r:id="rId6"/>
    <p:sldId id="282" r:id="rId7"/>
    <p:sldId id="287" r:id="rId8"/>
    <p:sldId id="288" r:id="rId9"/>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79"/>
    <p:restoredTop sz="85805"/>
  </p:normalViewPr>
  <p:slideViewPr>
    <p:cSldViewPr snapToGrid="0">
      <p:cViewPr varScale="1">
        <p:scale>
          <a:sx n="100" d="100"/>
          <a:sy n="100" d="100"/>
        </p:scale>
        <p:origin x="832" y="168"/>
      </p:cViewPr>
      <p:guideLst/>
    </p:cSldViewPr>
  </p:slideViewPr>
  <p:notesTextViewPr>
    <p:cViewPr>
      <p:scale>
        <a:sx n="1" d="1"/>
        <a:sy n="1" d="1"/>
      </p:scale>
      <p:origin x="0" y="0"/>
    </p:cViewPr>
  </p:notesTextViewPr>
  <p:notesViewPr>
    <p:cSldViewPr snapToGrid="0">
      <p:cViewPr>
        <p:scale>
          <a:sx n="279" d="100"/>
          <a:sy n="279" d="100"/>
        </p:scale>
        <p:origin x="144" y="-1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FFF13-E217-C64C-9274-347CD5DEB46A}" type="datetimeFigureOut">
              <a:rPr lang="en-US" smtClean="0"/>
              <a:t>2/9/23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EF8816-FB76-D345-B0CF-2560ADC8EC72}" type="slidenum">
              <a:rPr lang="en-US" smtClean="0"/>
              <a:t>‹#›</a:t>
            </a:fld>
            <a:endParaRPr lang="en-US"/>
          </a:p>
        </p:txBody>
      </p:sp>
    </p:spTree>
    <p:extLst>
      <p:ext uri="{BB962C8B-B14F-4D97-AF65-F5344CB8AC3E}">
        <p14:creationId xmlns:p14="http://schemas.microsoft.com/office/powerpoint/2010/main" val="1875086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Historical participation  in Primary Elections</a:t>
            </a:r>
          </a:p>
          <a:p>
            <a:pPr marL="228600" indent="-228600">
              <a:buAutoNum type="arabicPeriod"/>
            </a:pPr>
            <a:r>
              <a:rPr lang="en-US" dirty="0"/>
              <a:t>Negative slope</a:t>
            </a:r>
          </a:p>
          <a:p>
            <a:pPr marL="228600" indent="-228600">
              <a:buAutoNum type="arabicPeriod"/>
            </a:pPr>
            <a:r>
              <a:rPr lang="en-US" dirty="0"/>
              <a:t>Down in Presidential, up in Top Five</a:t>
            </a:r>
          </a:p>
          <a:p>
            <a:pPr marL="685800" lvl="1" indent="-228600">
              <a:buAutoNum type="arabicPeriod"/>
            </a:pPr>
            <a:r>
              <a:rPr lang="en-US" dirty="0"/>
              <a:t>Presidential primary NOT on ballot.  Nomination is at GOP state convention with less than 500 delegates.  WY Primary occurs AFTER the RNC national convention</a:t>
            </a:r>
          </a:p>
          <a:p>
            <a:pPr marL="228600" indent="-228600">
              <a:buAutoNum type="arabicPeriod"/>
            </a:pPr>
            <a:r>
              <a:rPr lang="en-US" dirty="0"/>
              <a:t>Exception in last two cycles</a:t>
            </a:r>
          </a:p>
        </p:txBody>
      </p:sp>
      <p:sp>
        <p:nvSpPr>
          <p:cNvPr id="4" name="Slide Number Placeholder 3"/>
          <p:cNvSpPr>
            <a:spLocks noGrp="1"/>
          </p:cNvSpPr>
          <p:nvPr>
            <p:ph type="sldNum" sz="quarter" idx="5"/>
          </p:nvPr>
        </p:nvSpPr>
        <p:spPr/>
        <p:txBody>
          <a:bodyPr/>
          <a:lstStyle/>
          <a:p>
            <a:fld id="{F6EF8816-FB76-D345-B0CF-2560ADC8EC72}" type="slidenum">
              <a:rPr lang="en-US" smtClean="0"/>
              <a:t>2</a:t>
            </a:fld>
            <a:endParaRPr lang="en-US"/>
          </a:p>
        </p:txBody>
      </p:sp>
    </p:spTree>
    <p:extLst>
      <p:ext uri="{BB962C8B-B14F-4D97-AF65-F5344CB8AC3E}">
        <p14:creationId xmlns:p14="http://schemas.microsoft.com/office/powerpoint/2010/main" val="2684797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Historical participation in General Elections</a:t>
            </a:r>
          </a:p>
          <a:p>
            <a:endParaRPr lang="en-US" dirty="0"/>
          </a:p>
          <a:p>
            <a:r>
              <a:rPr lang="en-US" dirty="0"/>
              <a:t>Greater participation in Presidential cycle than in off years (top five </a:t>
            </a:r>
            <a:r>
              <a:rPr lang="en-US" dirty="0" err="1"/>
              <a:t>electeds</a:t>
            </a:r>
            <a:r>
              <a:rPr lang="en-US" dirty="0"/>
              <a:t>).</a:t>
            </a:r>
          </a:p>
        </p:txBody>
      </p:sp>
      <p:sp>
        <p:nvSpPr>
          <p:cNvPr id="4" name="Slide Number Placeholder 3"/>
          <p:cNvSpPr>
            <a:spLocks noGrp="1"/>
          </p:cNvSpPr>
          <p:nvPr>
            <p:ph type="sldNum" sz="quarter" idx="5"/>
          </p:nvPr>
        </p:nvSpPr>
        <p:spPr/>
        <p:txBody>
          <a:bodyPr/>
          <a:lstStyle/>
          <a:p>
            <a:fld id="{F6EF8816-FB76-D345-B0CF-2560ADC8EC72}" type="slidenum">
              <a:rPr lang="en-US" smtClean="0"/>
              <a:t>3</a:t>
            </a:fld>
            <a:endParaRPr lang="en-US"/>
          </a:p>
        </p:txBody>
      </p:sp>
    </p:spTree>
    <p:extLst>
      <p:ext uri="{BB962C8B-B14F-4D97-AF65-F5344CB8AC3E}">
        <p14:creationId xmlns:p14="http://schemas.microsoft.com/office/powerpoint/2010/main" val="289884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summarizes the change in affiliation at the individual registered voter over a period of time.</a:t>
            </a:r>
          </a:p>
          <a:p>
            <a:endParaRPr lang="en-US" dirty="0"/>
          </a:p>
          <a:p>
            <a:r>
              <a:rPr lang="en-US" dirty="0"/>
              <a:t>From: affiliation at the 2018 General Election Voter History File and/or the 01 April 2020 Registration (pre-filing period) where the affiliation is different than the Primary election</a:t>
            </a:r>
          </a:p>
          <a:p>
            <a:endParaRPr lang="en-US" dirty="0"/>
          </a:p>
          <a:p>
            <a:r>
              <a:rPr lang="en-US" dirty="0"/>
              <a:t>Bubble:  2020 Primary Election Voter History File affiliations</a:t>
            </a:r>
          </a:p>
          <a:p>
            <a:endParaRPr lang="en-US" dirty="0"/>
          </a:p>
          <a:p>
            <a:r>
              <a:rPr lang="en-US" dirty="0"/>
              <a:t>To:  affiliation at the 2020 General Election Voter History File and/or 01 Jan 2021 Registration where the affiliation is different than the Primary election</a:t>
            </a:r>
          </a:p>
          <a:p>
            <a:endParaRPr lang="en-US" dirty="0"/>
          </a:p>
          <a:p>
            <a:r>
              <a:rPr lang="en-US" dirty="0"/>
              <a:t>Takeaways:  </a:t>
            </a:r>
          </a:p>
          <a:p>
            <a:r>
              <a:rPr lang="en-US" dirty="0"/>
              <a:t>1.  Greatest change is from Unaffiliated to Republican, 2</a:t>
            </a:r>
            <a:r>
              <a:rPr lang="en-US" baseline="30000" dirty="0"/>
              <a:t>nd</a:t>
            </a:r>
            <a:r>
              <a:rPr lang="en-US" dirty="0"/>
              <a:t> is Republican to Democrat and only the 3</a:t>
            </a:r>
            <a:r>
              <a:rPr lang="en-US" baseline="30000" dirty="0"/>
              <a:t>rd</a:t>
            </a:r>
            <a:r>
              <a:rPr lang="en-US" dirty="0"/>
              <a:t> is Democrat to Republican</a:t>
            </a:r>
          </a:p>
          <a:p>
            <a:pPr marL="228600" indent="-228600">
              <a:buAutoNum type="arabicPeriod" startAt="2"/>
            </a:pPr>
            <a:r>
              <a:rPr lang="en-US" dirty="0"/>
              <a:t>Only 293 voters changed BACK.  Over 4000 changed and stayed</a:t>
            </a:r>
          </a:p>
          <a:p>
            <a:pPr marL="228600" indent="-228600">
              <a:buAutoNum type="arabicPeriod" startAt="2"/>
            </a:pPr>
            <a:r>
              <a:rPr lang="en-US" dirty="0"/>
              <a:t>The increase in Republican was 3% while to Democrats was 8%</a:t>
            </a:r>
          </a:p>
        </p:txBody>
      </p:sp>
      <p:sp>
        <p:nvSpPr>
          <p:cNvPr id="4" name="Slide Number Placeholder 3"/>
          <p:cNvSpPr>
            <a:spLocks noGrp="1"/>
          </p:cNvSpPr>
          <p:nvPr>
            <p:ph type="sldNum" sz="quarter" idx="5"/>
          </p:nvPr>
        </p:nvSpPr>
        <p:spPr/>
        <p:txBody>
          <a:bodyPr/>
          <a:lstStyle/>
          <a:p>
            <a:fld id="{F6EF8816-FB76-D345-B0CF-2560ADC8EC72}" type="slidenum">
              <a:rPr lang="en-US" smtClean="0"/>
              <a:t>4</a:t>
            </a:fld>
            <a:endParaRPr lang="en-US"/>
          </a:p>
        </p:txBody>
      </p:sp>
    </p:spTree>
    <p:extLst>
      <p:ext uri="{BB962C8B-B14F-4D97-AF65-F5344CB8AC3E}">
        <p14:creationId xmlns:p14="http://schemas.microsoft.com/office/powerpoint/2010/main" val="1989617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summarizes the change in affiliation at the individual registered voter over a period of time.</a:t>
            </a:r>
          </a:p>
          <a:p>
            <a:endParaRPr lang="en-US" dirty="0"/>
          </a:p>
          <a:p>
            <a:r>
              <a:rPr lang="en-US" dirty="0"/>
              <a:t>From: affiliation at the 2022 Jan 2020 Registration (pre-filing period) where the affiliation is different than the Primary election</a:t>
            </a:r>
          </a:p>
          <a:p>
            <a:endParaRPr lang="en-US" dirty="0"/>
          </a:p>
          <a:p>
            <a:r>
              <a:rPr lang="en-US" dirty="0"/>
              <a:t>Bubble:  2022 Primary Election Voter History File (received Jan 2023) affiliations</a:t>
            </a:r>
          </a:p>
          <a:p>
            <a:endParaRPr lang="en-US" dirty="0"/>
          </a:p>
          <a:p>
            <a:r>
              <a:rPr lang="en-US" dirty="0"/>
              <a:t>To:  affiliation at the 2022 General Election Voter History File where the affiliation is different than the Primary election</a:t>
            </a:r>
          </a:p>
          <a:p>
            <a:endParaRPr lang="en-US" dirty="0"/>
          </a:p>
          <a:p>
            <a:r>
              <a:rPr lang="en-US" dirty="0"/>
              <a:t>Takeaways:  </a:t>
            </a:r>
          </a:p>
          <a:p>
            <a:r>
              <a:rPr lang="en-US" dirty="0"/>
              <a:t>1.  Greatest change is from Dem to Republican, 2</a:t>
            </a:r>
            <a:r>
              <a:rPr lang="en-US" baseline="30000" dirty="0"/>
              <a:t>nd</a:t>
            </a:r>
            <a:r>
              <a:rPr lang="en-US" dirty="0"/>
              <a:t> is UAF to Republican and  3</a:t>
            </a:r>
            <a:r>
              <a:rPr lang="en-US" baseline="30000" dirty="0"/>
              <a:t>rd</a:t>
            </a:r>
            <a:r>
              <a:rPr lang="en-US" dirty="0"/>
              <a:t> is Republican to Dem</a:t>
            </a:r>
          </a:p>
          <a:p>
            <a:pPr marL="228600" indent="-228600">
              <a:buAutoNum type="arabicPeriod" startAt="2"/>
            </a:pPr>
            <a:r>
              <a:rPr lang="en-US" dirty="0"/>
              <a:t>Only 3886 voters changed BACK.  Over 16,914 changed and stayed</a:t>
            </a:r>
          </a:p>
          <a:p>
            <a:pPr marL="228600" indent="-228600">
              <a:buAutoNum type="arabicPeriod" startAt="2"/>
            </a:pPr>
            <a:r>
              <a:rPr lang="en-US" dirty="0"/>
              <a:t>The increase in Republican was 11.7% while to Democrats was 5.6%</a:t>
            </a:r>
          </a:p>
          <a:p>
            <a:pPr marL="228600" indent="-228600">
              <a:buAutoNum type="arabicPeriod" startAt="2"/>
            </a:pPr>
            <a:r>
              <a:rPr lang="en-US" dirty="0"/>
              <a:t>The number of NEW Republican voters was 49,369.  This is new residents, previously registered who have not voted recently and longer term residents registering and voting for the first time.</a:t>
            </a:r>
          </a:p>
        </p:txBody>
      </p:sp>
      <p:sp>
        <p:nvSpPr>
          <p:cNvPr id="4" name="Slide Number Placeholder 3"/>
          <p:cNvSpPr>
            <a:spLocks noGrp="1"/>
          </p:cNvSpPr>
          <p:nvPr>
            <p:ph type="sldNum" sz="quarter" idx="5"/>
          </p:nvPr>
        </p:nvSpPr>
        <p:spPr/>
        <p:txBody>
          <a:bodyPr/>
          <a:lstStyle/>
          <a:p>
            <a:fld id="{F6EF8816-FB76-D345-B0CF-2560ADC8EC72}" type="slidenum">
              <a:rPr lang="en-US" smtClean="0"/>
              <a:t>5</a:t>
            </a:fld>
            <a:endParaRPr lang="en-US"/>
          </a:p>
        </p:txBody>
      </p:sp>
    </p:spTree>
    <p:extLst>
      <p:ext uri="{BB962C8B-B14F-4D97-AF65-F5344CB8AC3E}">
        <p14:creationId xmlns:p14="http://schemas.microsoft.com/office/powerpoint/2010/main" val="911497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Comparison of the 2020 Primary to the 2022 Primary by major party and overall.  </a:t>
            </a:r>
          </a:p>
          <a:p>
            <a:endParaRPr lang="en-US" dirty="0"/>
          </a:p>
          <a:p>
            <a:pPr marL="228600" indent="-228600">
              <a:buAutoNum type="arabicPeriod"/>
            </a:pPr>
            <a:r>
              <a:rPr lang="en-US" dirty="0"/>
              <a:t>The total registered comes from the 01 September Registration and 01 December Registration to include same day election registrations.</a:t>
            </a:r>
          </a:p>
          <a:p>
            <a:pPr marL="228600" indent="-228600">
              <a:buAutoNum type="arabicPeriod" startAt="2"/>
            </a:pPr>
            <a:r>
              <a:rPr lang="en-US" dirty="0"/>
              <a:t>Undervotes comes from the undervotes for the elected office at the top of the ballot (US Senate in 2020, US Congress in 2022)  This is where a ballot has been issued but the voter does not cast a vote.</a:t>
            </a:r>
          </a:p>
          <a:p>
            <a:pPr marL="228600" indent="-228600">
              <a:buAutoNum type="arabicPeriod" startAt="2"/>
            </a:pPr>
            <a:r>
              <a:rPr lang="en-US" dirty="0"/>
              <a:t>Non Participation is the difference between number of registrations and the number of ballots issued.</a:t>
            </a:r>
          </a:p>
          <a:p>
            <a:endParaRPr lang="en-US" dirty="0"/>
          </a:p>
          <a:p>
            <a:r>
              <a:rPr lang="en-US" dirty="0"/>
              <a:t>Takeaways:</a:t>
            </a:r>
          </a:p>
          <a:p>
            <a:pPr marL="228600" indent="-228600">
              <a:buAutoNum type="arabicPeriod"/>
            </a:pPr>
            <a:r>
              <a:rPr lang="en-US" dirty="0"/>
              <a:t>39% (65,830) increase in Republicans from 2020 to 2022.  Anecdotally, this is likely attributed to the significant brouhaha on the Trump/Cheney feud.</a:t>
            </a:r>
          </a:p>
          <a:p>
            <a:pPr marL="228600" indent="-228600">
              <a:buAutoNum type="arabicPeriod"/>
            </a:pPr>
            <a:r>
              <a:rPr lang="en-US" dirty="0"/>
              <a:t>The same was reflected in the decrease in percent of </a:t>
            </a:r>
            <a:r>
              <a:rPr lang="en-US" b="1" dirty="0"/>
              <a:t>non-participation</a:t>
            </a:r>
            <a:r>
              <a:rPr lang="en-US" dirty="0"/>
              <a:t> in the major party (35% from 27%) even though the total number increased (56k to 63k)</a:t>
            </a:r>
          </a:p>
          <a:p>
            <a:pPr marL="228600" indent="-228600">
              <a:buAutoNum type="arabicPeriod"/>
            </a:pPr>
            <a:r>
              <a:rPr lang="en-US" dirty="0"/>
              <a:t>The amount of increase is greater than the TOTAL number of registered Democrats since January of 2011.</a:t>
            </a:r>
          </a:p>
          <a:p>
            <a:pPr marL="228600" indent="-228600">
              <a:buAutoNum type="arabicPeriod"/>
            </a:pPr>
            <a:r>
              <a:rPr lang="en-US" dirty="0"/>
              <a:t>HB0005 has passed that provides for expanded reporting from </a:t>
            </a:r>
            <a:r>
              <a:rPr lang="en-US" dirty="0" err="1"/>
              <a:t>WYReg</a:t>
            </a:r>
            <a:r>
              <a:rPr lang="en-US" dirty="0"/>
              <a:t> for Absentee and Voter Registration.  SOS has added </a:t>
            </a:r>
            <a:r>
              <a:rPr lang="en-US" dirty="0" err="1"/>
              <a:t>VoterID</a:t>
            </a:r>
            <a:r>
              <a:rPr lang="en-US" dirty="0"/>
              <a:t> back in but not other non-confidential fields like districts that all more refined analysis at legislative districts, special districts or municipalities</a:t>
            </a:r>
          </a:p>
          <a:p>
            <a:pPr marL="228600" indent="-228600">
              <a:buAutoNum type="arabicPeriod"/>
            </a:pPr>
            <a:r>
              <a:rPr lang="en-US" dirty="0"/>
              <a:t>The total number of registered Republicans WHO DID NOT VOTE in the Primary has increased from 57k to 63k.</a:t>
            </a:r>
          </a:p>
          <a:p>
            <a:pPr marL="228600" indent="-228600">
              <a:buAutoNum type="arabicPeriod"/>
            </a:pPr>
            <a:r>
              <a:rPr lang="en-US" dirty="0"/>
              <a:t>The solution to pollution is dilution.  More Republicans stayed home than total registered Democrats.  Get out the vote is a more effective and less controlling response.</a:t>
            </a:r>
          </a:p>
        </p:txBody>
      </p:sp>
      <p:sp>
        <p:nvSpPr>
          <p:cNvPr id="4" name="Slide Number Placeholder 3"/>
          <p:cNvSpPr>
            <a:spLocks noGrp="1"/>
          </p:cNvSpPr>
          <p:nvPr>
            <p:ph type="sldNum" sz="quarter" idx="5"/>
          </p:nvPr>
        </p:nvSpPr>
        <p:spPr/>
        <p:txBody>
          <a:bodyPr/>
          <a:lstStyle/>
          <a:p>
            <a:fld id="{F6EF8816-FB76-D345-B0CF-2560ADC8EC72}" type="slidenum">
              <a:rPr lang="en-US" smtClean="0"/>
              <a:t>6</a:t>
            </a:fld>
            <a:endParaRPr lang="en-US"/>
          </a:p>
        </p:txBody>
      </p:sp>
    </p:spTree>
    <p:extLst>
      <p:ext uri="{BB962C8B-B14F-4D97-AF65-F5344CB8AC3E}">
        <p14:creationId xmlns:p14="http://schemas.microsoft.com/office/powerpoint/2010/main" val="4008303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The feud for our US Congress seat drove both increased crossover and increased registration</a:t>
            </a:r>
          </a:p>
          <a:p>
            <a:r>
              <a:rPr lang="en-US" dirty="0"/>
              <a:t>2. Interest quickly decreased down ticket, even for top five</a:t>
            </a:r>
          </a:p>
          <a:p>
            <a:pPr marL="228600" indent="-228600">
              <a:buAutoNum type="arabicPeriod" startAt="3"/>
            </a:pPr>
            <a:r>
              <a:rPr lang="en-US" dirty="0"/>
              <a:t>Increased competition but still low participation in Republican Precincts</a:t>
            </a:r>
          </a:p>
          <a:p>
            <a:pPr marL="685800" lvl="1" indent="-228600">
              <a:buAutoNum type="arabicPeriod" startAt="3"/>
            </a:pPr>
            <a:r>
              <a:rPr lang="en-US" dirty="0"/>
              <a:t>Precinct positions available increased as well</a:t>
            </a:r>
          </a:p>
          <a:p>
            <a:pPr marL="228600" lvl="0" indent="-228600">
              <a:buAutoNum type="arabicPeriod" startAt="3"/>
            </a:pPr>
            <a:r>
              <a:rPr lang="en-US" dirty="0"/>
              <a:t>300% increase in filed votes at Precinct level but only 4 points higher in participation</a:t>
            </a:r>
          </a:p>
          <a:p>
            <a:pPr marL="228600" lvl="0" indent="-228600">
              <a:buAutoNum type="arabicPeriod" startAt="3"/>
            </a:pPr>
            <a:r>
              <a:rPr lang="en-US" dirty="0"/>
              <a:t>Most WY Republicans are not interested in the State Republican Party</a:t>
            </a:r>
          </a:p>
        </p:txBody>
      </p:sp>
      <p:sp>
        <p:nvSpPr>
          <p:cNvPr id="4" name="Slide Number Placeholder 3"/>
          <p:cNvSpPr>
            <a:spLocks noGrp="1"/>
          </p:cNvSpPr>
          <p:nvPr>
            <p:ph type="sldNum" sz="quarter" idx="5"/>
          </p:nvPr>
        </p:nvSpPr>
        <p:spPr/>
        <p:txBody>
          <a:bodyPr/>
          <a:lstStyle/>
          <a:p>
            <a:fld id="{F6EF8816-FB76-D345-B0CF-2560ADC8EC72}" type="slidenum">
              <a:rPr lang="en-US" smtClean="0"/>
              <a:t>7</a:t>
            </a:fld>
            <a:endParaRPr lang="en-US"/>
          </a:p>
        </p:txBody>
      </p:sp>
    </p:spTree>
    <p:extLst>
      <p:ext uri="{BB962C8B-B14F-4D97-AF65-F5344CB8AC3E}">
        <p14:creationId xmlns:p14="http://schemas.microsoft.com/office/powerpoint/2010/main" val="1194632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DELETE all language that restricts one of the most basic rights which is to VOTE.  This FEAR is based that someone would be so motivated to both unregister and then re-register to get around the restriction.</a:t>
            </a:r>
          </a:p>
          <a:p>
            <a:endParaRPr lang="en-US" dirty="0"/>
          </a:p>
          <a:p>
            <a:r>
              <a:rPr lang="en-US" dirty="0"/>
              <a:t>REALITY is they would just change early and stay there. </a:t>
            </a:r>
          </a:p>
        </p:txBody>
      </p:sp>
      <p:sp>
        <p:nvSpPr>
          <p:cNvPr id="4" name="Slide Number Placeholder 3"/>
          <p:cNvSpPr>
            <a:spLocks noGrp="1"/>
          </p:cNvSpPr>
          <p:nvPr>
            <p:ph type="sldNum" sz="quarter" idx="5"/>
          </p:nvPr>
        </p:nvSpPr>
        <p:spPr/>
        <p:txBody>
          <a:bodyPr/>
          <a:lstStyle/>
          <a:p>
            <a:fld id="{F6EF8816-FB76-D345-B0CF-2560ADC8EC72}" type="slidenum">
              <a:rPr lang="en-US" smtClean="0"/>
              <a:t>8</a:t>
            </a:fld>
            <a:endParaRPr lang="en-US"/>
          </a:p>
        </p:txBody>
      </p:sp>
    </p:spTree>
    <p:extLst>
      <p:ext uri="{BB962C8B-B14F-4D97-AF65-F5344CB8AC3E}">
        <p14:creationId xmlns:p14="http://schemas.microsoft.com/office/powerpoint/2010/main" val="267212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56383E-826A-6643-B07A-36B02A3A83F6}" type="datetimeFigureOut">
              <a:rPr lang="en-US" smtClean="0"/>
              <a:t>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370542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56383E-826A-6643-B07A-36B02A3A83F6}" type="datetimeFigureOut">
              <a:rPr lang="en-US" smtClean="0"/>
              <a:t>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1034921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56383E-826A-6643-B07A-36B02A3A83F6}" type="datetimeFigureOut">
              <a:rPr lang="en-US" smtClean="0"/>
              <a:t>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31322477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6441FE3-2F68-F847-A3E7-F3158474F289}" type="datetimeFigureOut">
              <a:rPr lang="en-US" smtClean="0"/>
              <a:t>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B8469-2492-3E45-B14F-7D8402055E3D}" type="slidenum">
              <a:rPr lang="en-US" smtClean="0"/>
              <a:t>‹#›</a:t>
            </a:fld>
            <a:endParaRPr lang="en-US"/>
          </a:p>
        </p:txBody>
      </p:sp>
    </p:spTree>
    <p:extLst>
      <p:ext uri="{BB962C8B-B14F-4D97-AF65-F5344CB8AC3E}">
        <p14:creationId xmlns:p14="http://schemas.microsoft.com/office/powerpoint/2010/main" val="592411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56383E-826A-6643-B07A-36B02A3A83F6}" type="datetimeFigureOut">
              <a:rPr lang="en-US" smtClean="0"/>
              <a:t>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2958474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56383E-826A-6643-B07A-36B02A3A83F6}" type="datetimeFigureOut">
              <a:rPr lang="en-US" smtClean="0"/>
              <a:t>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2781734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56383E-826A-6643-B07A-36B02A3A83F6}" type="datetimeFigureOut">
              <a:rPr lang="en-US" smtClean="0"/>
              <a:t>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172317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56383E-826A-6643-B07A-36B02A3A83F6}" type="datetimeFigureOut">
              <a:rPr lang="en-US" smtClean="0"/>
              <a:t>2/9/23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1438458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56383E-826A-6643-B07A-36B02A3A83F6}" type="datetimeFigureOut">
              <a:rPr lang="en-US" smtClean="0"/>
              <a:t>2/9/23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3364627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6383E-826A-6643-B07A-36B02A3A83F6}" type="datetimeFigureOut">
              <a:rPr lang="en-US" smtClean="0"/>
              <a:t>2/9/23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782481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56383E-826A-6643-B07A-36B02A3A83F6}" type="datetimeFigureOut">
              <a:rPr lang="en-US" smtClean="0"/>
              <a:t>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630789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56383E-826A-6643-B07A-36B02A3A83F6}" type="datetimeFigureOut">
              <a:rPr lang="en-US" smtClean="0"/>
              <a:t>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3C661-B953-634D-ACEE-48717CDA5F2C}" type="slidenum">
              <a:rPr lang="en-US" smtClean="0"/>
              <a:t>‹#›</a:t>
            </a:fld>
            <a:endParaRPr lang="en-US"/>
          </a:p>
        </p:txBody>
      </p:sp>
    </p:spTree>
    <p:extLst>
      <p:ext uri="{BB962C8B-B14F-4D97-AF65-F5344CB8AC3E}">
        <p14:creationId xmlns:p14="http://schemas.microsoft.com/office/powerpoint/2010/main" val="2096750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56383E-826A-6643-B07A-36B02A3A83F6}" type="datetimeFigureOut">
              <a:rPr lang="en-US" smtClean="0"/>
              <a:t>2/9/23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C3C661-B953-634D-ACEE-48717CDA5F2C}" type="slidenum">
              <a:rPr lang="en-US" smtClean="0"/>
              <a:t>‹#›</a:t>
            </a:fld>
            <a:endParaRPr lang="en-US"/>
          </a:p>
        </p:txBody>
      </p:sp>
    </p:spTree>
    <p:extLst>
      <p:ext uri="{BB962C8B-B14F-4D97-AF65-F5344CB8AC3E}">
        <p14:creationId xmlns:p14="http://schemas.microsoft.com/office/powerpoint/2010/main" val="39101240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910970F-EF81-5832-C772-81D13FC73B7C}"/>
              </a:ext>
            </a:extLst>
          </p:cNvPr>
          <p:cNvSpPr txBox="1"/>
          <p:nvPr/>
        </p:nvSpPr>
        <p:spPr>
          <a:xfrm>
            <a:off x="2497230" y="959048"/>
            <a:ext cx="4149534" cy="1200329"/>
          </a:xfrm>
          <a:prstGeom prst="rect">
            <a:avLst/>
          </a:prstGeom>
          <a:noFill/>
        </p:spPr>
        <p:txBody>
          <a:bodyPr wrap="none" rtlCol="0">
            <a:spAutoFit/>
          </a:bodyPr>
          <a:lstStyle/>
          <a:p>
            <a:pPr algn="ctr"/>
            <a:r>
              <a:rPr lang="en-US" sz="3600" dirty="0"/>
              <a:t>Voter Participation</a:t>
            </a:r>
          </a:p>
          <a:p>
            <a:pPr algn="ctr"/>
            <a:r>
              <a:rPr lang="en-US" sz="3600" dirty="0"/>
              <a:t>Primary 2020 &amp; 2022</a:t>
            </a:r>
          </a:p>
        </p:txBody>
      </p:sp>
      <p:sp>
        <p:nvSpPr>
          <p:cNvPr id="7" name="TextBox 6">
            <a:extLst>
              <a:ext uri="{FF2B5EF4-FFF2-40B4-BE49-F238E27FC236}">
                <a16:creationId xmlns:a16="http://schemas.microsoft.com/office/drawing/2014/main" id="{D7392A05-2D5F-C8FC-BA38-87A108815582}"/>
              </a:ext>
            </a:extLst>
          </p:cNvPr>
          <p:cNvSpPr txBox="1"/>
          <p:nvPr/>
        </p:nvSpPr>
        <p:spPr>
          <a:xfrm>
            <a:off x="3593781" y="4473150"/>
            <a:ext cx="1956433" cy="523220"/>
          </a:xfrm>
          <a:prstGeom prst="rect">
            <a:avLst/>
          </a:prstGeom>
          <a:noFill/>
        </p:spPr>
        <p:txBody>
          <a:bodyPr wrap="none" rtlCol="0">
            <a:spAutoFit/>
          </a:bodyPr>
          <a:lstStyle/>
          <a:p>
            <a:pPr algn="ctr"/>
            <a:r>
              <a:rPr lang="en-US" sz="2800" dirty="0"/>
              <a:t>Gail Symons</a:t>
            </a:r>
          </a:p>
        </p:txBody>
      </p:sp>
      <p:sp>
        <p:nvSpPr>
          <p:cNvPr id="8" name="TextBox 7">
            <a:extLst>
              <a:ext uri="{FF2B5EF4-FFF2-40B4-BE49-F238E27FC236}">
                <a16:creationId xmlns:a16="http://schemas.microsoft.com/office/drawing/2014/main" id="{E54B7F42-17CB-3BF8-566D-C6F8FA3F4C07}"/>
              </a:ext>
            </a:extLst>
          </p:cNvPr>
          <p:cNvSpPr txBox="1"/>
          <p:nvPr/>
        </p:nvSpPr>
        <p:spPr>
          <a:xfrm>
            <a:off x="3612439" y="5543410"/>
            <a:ext cx="1919115" cy="523220"/>
          </a:xfrm>
          <a:prstGeom prst="rect">
            <a:avLst/>
          </a:prstGeom>
          <a:noFill/>
        </p:spPr>
        <p:txBody>
          <a:bodyPr wrap="none" rtlCol="0">
            <a:spAutoFit/>
          </a:bodyPr>
          <a:lstStyle/>
          <a:p>
            <a:pPr algn="ctr"/>
            <a:r>
              <a:rPr lang="en-US" sz="2800" dirty="0"/>
              <a:t>30 Jan 2023</a:t>
            </a:r>
          </a:p>
        </p:txBody>
      </p:sp>
      <p:pic>
        <p:nvPicPr>
          <p:cNvPr id="10" name="Picture 9" descr="Graphical user interface&#10;&#10;Description automatically generated">
            <a:extLst>
              <a:ext uri="{FF2B5EF4-FFF2-40B4-BE49-F238E27FC236}">
                <a16:creationId xmlns:a16="http://schemas.microsoft.com/office/drawing/2014/main" id="{58DBFFB0-54B4-586B-EDE7-F717FBB9699C}"/>
              </a:ext>
            </a:extLst>
          </p:cNvPr>
          <p:cNvPicPr>
            <a:picLocks noChangeAspect="1"/>
          </p:cNvPicPr>
          <p:nvPr/>
        </p:nvPicPr>
        <p:blipFill>
          <a:blip r:embed="rId2"/>
          <a:stretch>
            <a:fillRect/>
          </a:stretch>
        </p:blipFill>
        <p:spPr>
          <a:xfrm>
            <a:off x="3429000" y="2670263"/>
            <a:ext cx="2286000" cy="1739900"/>
          </a:xfrm>
          <a:prstGeom prst="rect">
            <a:avLst/>
          </a:prstGeom>
        </p:spPr>
      </p:pic>
    </p:spTree>
    <p:extLst>
      <p:ext uri="{BB962C8B-B14F-4D97-AF65-F5344CB8AC3E}">
        <p14:creationId xmlns:p14="http://schemas.microsoft.com/office/powerpoint/2010/main" val="1095164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AA3863F-2E0C-A0F2-9796-03E222A12AE9}"/>
              </a:ext>
            </a:extLst>
          </p:cNvPr>
          <p:cNvPicPr>
            <a:picLocks noChangeAspect="1"/>
          </p:cNvPicPr>
          <p:nvPr/>
        </p:nvPicPr>
        <p:blipFill>
          <a:blip r:embed="rId3"/>
          <a:stretch>
            <a:fillRect/>
          </a:stretch>
        </p:blipFill>
        <p:spPr>
          <a:xfrm>
            <a:off x="5267" y="0"/>
            <a:ext cx="9133466" cy="6858000"/>
          </a:xfrm>
          <a:prstGeom prst="rect">
            <a:avLst/>
          </a:prstGeom>
        </p:spPr>
      </p:pic>
    </p:spTree>
    <p:extLst>
      <p:ext uri="{BB962C8B-B14F-4D97-AF65-F5344CB8AC3E}">
        <p14:creationId xmlns:p14="http://schemas.microsoft.com/office/powerpoint/2010/main" val="995552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D9444A1-B03C-65B1-FF27-CB099F802E71}"/>
              </a:ext>
            </a:extLst>
          </p:cNvPr>
          <p:cNvPicPr>
            <a:picLocks noChangeAspect="1"/>
          </p:cNvPicPr>
          <p:nvPr/>
        </p:nvPicPr>
        <p:blipFill>
          <a:blip r:embed="rId3"/>
          <a:stretch>
            <a:fillRect/>
          </a:stretch>
        </p:blipFill>
        <p:spPr>
          <a:xfrm>
            <a:off x="0" y="0"/>
            <a:ext cx="9144000" cy="6865910"/>
          </a:xfrm>
          <a:prstGeom prst="rect">
            <a:avLst/>
          </a:prstGeom>
        </p:spPr>
      </p:pic>
    </p:spTree>
    <p:extLst>
      <p:ext uri="{BB962C8B-B14F-4D97-AF65-F5344CB8AC3E}">
        <p14:creationId xmlns:p14="http://schemas.microsoft.com/office/powerpoint/2010/main" val="3051418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DE8AA3F5-C931-1443-952E-6150A83341DD}"/>
              </a:ext>
            </a:extLst>
          </p:cNvPr>
          <p:cNvSpPr txBox="1"/>
          <p:nvPr/>
        </p:nvSpPr>
        <p:spPr>
          <a:xfrm>
            <a:off x="937111" y="87038"/>
            <a:ext cx="7285521" cy="523220"/>
          </a:xfrm>
          <a:prstGeom prst="rect">
            <a:avLst/>
          </a:prstGeom>
          <a:noFill/>
        </p:spPr>
        <p:txBody>
          <a:bodyPr wrap="none" rtlCol="0">
            <a:spAutoFit/>
          </a:bodyPr>
          <a:lstStyle/>
          <a:p>
            <a:pPr algn="ctr"/>
            <a:r>
              <a:rPr lang="en-US" sz="2800" dirty="0"/>
              <a:t>Wyoming 2020 Primary Voter Affiliation Changes</a:t>
            </a:r>
          </a:p>
        </p:txBody>
      </p:sp>
      <p:cxnSp>
        <p:nvCxnSpPr>
          <p:cNvPr id="84" name="Curved Connector 83">
            <a:extLst>
              <a:ext uri="{FF2B5EF4-FFF2-40B4-BE49-F238E27FC236}">
                <a16:creationId xmlns:a16="http://schemas.microsoft.com/office/drawing/2014/main" id="{F63A7D6F-5E35-9F44-AFB1-70CFC7D5D69E}"/>
              </a:ext>
            </a:extLst>
          </p:cNvPr>
          <p:cNvCxnSpPr>
            <a:cxnSpLocks/>
          </p:cNvCxnSpPr>
          <p:nvPr/>
        </p:nvCxnSpPr>
        <p:spPr>
          <a:xfrm rot="10800000" flipV="1">
            <a:off x="125287" y="5962644"/>
            <a:ext cx="557559" cy="93203"/>
          </a:xfrm>
          <a:prstGeom prst="curvedConnector3">
            <a:avLst>
              <a:gd name="adj1" fmla="val 50000"/>
            </a:avLst>
          </a:prstGeom>
          <a:ln w="38100">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cxnSp>
        <p:nvCxnSpPr>
          <p:cNvPr id="88" name="Curved Connector 87">
            <a:extLst>
              <a:ext uri="{FF2B5EF4-FFF2-40B4-BE49-F238E27FC236}">
                <a16:creationId xmlns:a16="http://schemas.microsoft.com/office/drawing/2014/main" id="{CE24443A-3930-9541-A987-BF36F037E2ED}"/>
              </a:ext>
            </a:extLst>
          </p:cNvPr>
          <p:cNvCxnSpPr>
            <a:cxnSpLocks/>
          </p:cNvCxnSpPr>
          <p:nvPr/>
        </p:nvCxnSpPr>
        <p:spPr>
          <a:xfrm rot="10800000" flipV="1">
            <a:off x="148146" y="6323748"/>
            <a:ext cx="557559" cy="93203"/>
          </a:xfrm>
          <a:prstGeom prst="curvedConnector3">
            <a:avLst>
              <a:gd name="adj1" fmla="val 50000"/>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8AE06579-94A5-5341-A4EB-F662E9A04DDC}"/>
              </a:ext>
            </a:extLst>
          </p:cNvPr>
          <p:cNvSpPr txBox="1"/>
          <p:nvPr/>
        </p:nvSpPr>
        <p:spPr>
          <a:xfrm>
            <a:off x="767248" y="5797792"/>
            <a:ext cx="1062920" cy="369332"/>
          </a:xfrm>
          <a:prstGeom prst="rect">
            <a:avLst/>
          </a:prstGeom>
          <a:noFill/>
        </p:spPr>
        <p:txBody>
          <a:bodyPr wrap="none" rtlCol="0">
            <a:spAutoFit/>
          </a:bodyPr>
          <a:lstStyle/>
          <a:p>
            <a:r>
              <a:rPr lang="en-US" dirty="0"/>
              <a:t>From - To</a:t>
            </a:r>
          </a:p>
        </p:txBody>
      </p:sp>
      <p:sp>
        <p:nvSpPr>
          <p:cNvPr id="90" name="TextBox 89">
            <a:extLst>
              <a:ext uri="{FF2B5EF4-FFF2-40B4-BE49-F238E27FC236}">
                <a16:creationId xmlns:a16="http://schemas.microsoft.com/office/drawing/2014/main" id="{9F02AA4C-7EA2-E248-B87A-E112AF824806}"/>
              </a:ext>
            </a:extLst>
          </p:cNvPr>
          <p:cNvSpPr txBox="1"/>
          <p:nvPr/>
        </p:nvSpPr>
        <p:spPr>
          <a:xfrm>
            <a:off x="767248" y="6136457"/>
            <a:ext cx="1920077" cy="369332"/>
          </a:xfrm>
          <a:prstGeom prst="rect">
            <a:avLst/>
          </a:prstGeom>
          <a:noFill/>
        </p:spPr>
        <p:txBody>
          <a:bodyPr wrap="none" rtlCol="0">
            <a:spAutoFit/>
          </a:bodyPr>
          <a:lstStyle/>
          <a:p>
            <a:r>
              <a:rPr lang="en-US" dirty="0"/>
              <a:t>From – To - Return</a:t>
            </a:r>
          </a:p>
        </p:txBody>
      </p:sp>
      <p:sp>
        <p:nvSpPr>
          <p:cNvPr id="91" name="TextBox 90">
            <a:extLst>
              <a:ext uri="{FF2B5EF4-FFF2-40B4-BE49-F238E27FC236}">
                <a16:creationId xmlns:a16="http://schemas.microsoft.com/office/drawing/2014/main" id="{30EDDC53-A942-4A46-9D18-405FEE7924EE}"/>
              </a:ext>
            </a:extLst>
          </p:cNvPr>
          <p:cNvSpPr txBox="1"/>
          <p:nvPr/>
        </p:nvSpPr>
        <p:spPr>
          <a:xfrm>
            <a:off x="5158427" y="5998819"/>
            <a:ext cx="3997004" cy="738664"/>
          </a:xfrm>
          <a:prstGeom prst="rect">
            <a:avLst/>
          </a:prstGeom>
          <a:noFill/>
        </p:spPr>
        <p:txBody>
          <a:bodyPr wrap="square" rtlCol="0">
            <a:spAutoFit/>
          </a:bodyPr>
          <a:lstStyle/>
          <a:p>
            <a:r>
              <a:rPr lang="en-US" sz="1400" dirty="0"/>
              <a:t>Circle: Actual 2020 Primary Ballot count</a:t>
            </a:r>
          </a:p>
          <a:p>
            <a:r>
              <a:rPr lang="en-US" sz="1400" dirty="0"/>
              <a:t>From: Any diff 2018 Gen Voter File; 01 Apr 2020 Reg</a:t>
            </a:r>
          </a:p>
          <a:p>
            <a:r>
              <a:rPr lang="en-US" sz="1400" dirty="0"/>
              <a:t>To: Any diff 2020 Gen Voter File;  01 Jan 2021 Reg</a:t>
            </a:r>
          </a:p>
        </p:txBody>
      </p:sp>
      <p:sp>
        <p:nvSpPr>
          <p:cNvPr id="2" name="TextBox 1">
            <a:extLst>
              <a:ext uri="{FF2B5EF4-FFF2-40B4-BE49-F238E27FC236}">
                <a16:creationId xmlns:a16="http://schemas.microsoft.com/office/drawing/2014/main" id="{17D3645D-0A65-D44D-8222-250F6265A39E}"/>
              </a:ext>
            </a:extLst>
          </p:cNvPr>
          <p:cNvSpPr txBox="1"/>
          <p:nvPr/>
        </p:nvSpPr>
        <p:spPr>
          <a:xfrm>
            <a:off x="484723" y="1670973"/>
            <a:ext cx="1274300" cy="646331"/>
          </a:xfrm>
          <a:prstGeom prst="rect">
            <a:avLst/>
          </a:prstGeom>
          <a:noFill/>
        </p:spPr>
        <p:txBody>
          <a:bodyPr wrap="square" rtlCol="0">
            <a:spAutoFit/>
          </a:bodyPr>
          <a:lstStyle/>
          <a:p>
            <a:pPr algn="ctr"/>
            <a:r>
              <a:rPr lang="en-US" dirty="0"/>
              <a:t>Republican</a:t>
            </a:r>
          </a:p>
          <a:p>
            <a:pPr algn="ctr"/>
            <a:r>
              <a:rPr lang="en-US" dirty="0"/>
              <a:t>3% In</a:t>
            </a:r>
          </a:p>
        </p:txBody>
      </p:sp>
      <p:sp>
        <p:nvSpPr>
          <p:cNvPr id="10" name="TextBox 9">
            <a:extLst>
              <a:ext uri="{FF2B5EF4-FFF2-40B4-BE49-F238E27FC236}">
                <a16:creationId xmlns:a16="http://schemas.microsoft.com/office/drawing/2014/main" id="{EC60E11D-103D-7143-AA48-93F708622A47}"/>
              </a:ext>
            </a:extLst>
          </p:cNvPr>
          <p:cNvSpPr txBox="1"/>
          <p:nvPr/>
        </p:nvSpPr>
        <p:spPr>
          <a:xfrm>
            <a:off x="6920931" y="4961363"/>
            <a:ext cx="1281589" cy="646331"/>
          </a:xfrm>
          <a:prstGeom prst="rect">
            <a:avLst/>
          </a:prstGeom>
          <a:noFill/>
        </p:spPr>
        <p:txBody>
          <a:bodyPr wrap="square" rtlCol="0">
            <a:spAutoFit/>
          </a:bodyPr>
          <a:lstStyle/>
          <a:p>
            <a:pPr algn="ctr"/>
            <a:r>
              <a:rPr lang="en-US" dirty="0"/>
              <a:t>Democrat</a:t>
            </a:r>
          </a:p>
          <a:p>
            <a:pPr algn="ctr"/>
            <a:r>
              <a:rPr lang="en-US" dirty="0"/>
              <a:t>8% In</a:t>
            </a:r>
          </a:p>
        </p:txBody>
      </p:sp>
      <p:sp>
        <p:nvSpPr>
          <p:cNvPr id="12" name="TextBox 11">
            <a:extLst>
              <a:ext uri="{FF2B5EF4-FFF2-40B4-BE49-F238E27FC236}">
                <a16:creationId xmlns:a16="http://schemas.microsoft.com/office/drawing/2014/main" id="{116BD6BC-96B9-1247-AC8F-F74418F4064D}"/>
              </a:ext>
            </a:extLst>
          </p:cNvPr>
          <p:cNvSpPr txBox="1"/>
          <p:nvPr/>
        </p:nvSpPr>
        <p:spPr>
          <a:xfrm>
            <a:off x="6414162" y="1021879"/>
            <a:ext cx="1281589" cy="369332"/>
          </a:xfrm>
          <a:prstGeom prst="rect">
            <a:avLst/>
          </a:prstGeom>
          <a:noFill/>
        </p:spPr>
        <p:txBody>
          <a:bodyPr wrap="square" rtlCol="0">
            <a:spAutoFit/>
          </a:bodyPr>
          <a:lstStyle/>
          <a:p>
            <a:r>
              <a:rPr lang="en-US" dirty="0"/>
              <a:t>Unaffiliated</a:t>
            </a:r>
          </a:p>
        </p:txBody>
      </p:sp>
      <p:sp>
        <p:nvSpPr>
          <p:cNvPr id="13" name="TextBox 12">
            <a:extLst>
              <a:ext uri="{FF2B5EF4-FFF2-40B4-BE49-F238E27FC236}">
                <a16:creationId xmlns:a16="http://schemas.microsoft.com/office/drawing/2014/main" id="{B6673368-56AF-E94B-A12E-9E5B31C09985}"/>
              </a:ext>
            </a:extLst>
          </p:cNvPr>
          <p:cNvSpPr txBox="1"/>
          <p:nvPr/>
        </p:nvSpPr>
        <p:spPr>
          <a:xfrm>
            <a:off x="389128" y="5036701"/>
            <a:ext cx="1024542" cy="369332"/>
          </a:xfrm>
          <a:prstGeom prst="rect">
            <a:avLst/>
          </a:prstGeom>
          <a:noFill/>
        </p:spPr>
        <p:txBody>
          <a:bodyPr wrap="square" rtlCol="0">
            <a:spAutoFit/>
          </a:bodyPr>
          <a:lstStyle/>
          <a:p>
            <a:r>
              <a:rPr lang="en-US" dirty="0"/>
              <a:t>All Other</a:t>
            </a:r>
          </a:p>
        </p:txBody>
      </p:sp>
      <p:sp>
        <p:nvSpPr>
          <p:cNvPr id="41" name="TextBox 40">
            <a:extLst>
              <a:ext uri="{FF2B5EF4-FFF2-40B4-BE49-F238E27FC236}">
                <a16:creationId xmlns:a16="http://schemas.microsoft.com/office/drawing/2014/main" id="{A5B3130C-74F3-3E4F-96E6-233542E63AE8}"/>
              </a:ext>
            </a:extLst>
          </p:cNvPr>
          <p:cNvSpPr txBox="1"/>
          <p:nvPr/>
        </p:nvSpPr>
        <p:spPr>
          <a:xfrm>
            <a:off x="3410873" y="1020399"/>
            <a:ext cx="641034" cy="338554"/>
          </a:xfrm>
          <a:prstGeom prst="rect">
            <a:avLst/>
          </a:prstGeom>
          <a:noFill/>
        </p:spPr>
        <p:txBody>
          <a:bodyPr wrap="square" rtlCol="0">
            <a:spAutoFit/>
          </a:bodyPr>
          <a:lstStyle/>
          <a:p>
            <a:r>
              <a:rPr lang="en-US" sz="1600" b="1" dirty="0"/>
              <a:t>1261</a:t>
            </a:r>
          </a:p>
        </p:txBody>
      </p:sp>
      <p:sp>
        <p:nvSpPr>
          <p:cNvPr id="42" name="TextBox 41">
            <a:extLst>
              <a:ext uri="{FF2B5EF4-FFF2-40B4-BE49-F238E27FC236}">
                <a16:creationId xmlns:a16="http://schemas.microsoft.com/office/drawing/2014/main" id="{A26B3069-9F8D-8F49-A8A7-E2462E12373F}"/>
              </a:ext>
            </a:extLst>
          </p:cNvPr>
          <p:cNvSpPr txBox="1"/>
          <p:nvPr/>
        </p:nvSpPr>
        <p:spPr>
          <a:xfrm>
            <a:off x="4869181" y="2467901"/>
            <a:ext cx="626432" cy="338554"/>
          </a:xfrm>
          <a:prstGeom prst="rect">
            <a:avLst/>
          </a:prstGeom>
          <a:noFill/>
        </p:spPr>
        <p:txBody>
          <a:bodyPr wrap="square" rtlCol="0">
            <a:spAutoFit/>
          </a:bodyPr>
          <a:lstStyle/>
          <a:p>
            <a:r>
              <a:rPr lang="en-US" sz="1600" b="1" dirty="0"/>
              <a:t>1026</a:t>
            </a:r>
          </a:p>
        </p:txBody>
      </p:sp>
      <p:sp>
        <p:nvSpPr>
          <p:cNvPr id="43" name="TextBox 42">
            <a:extLst>
              <a:ext uri="{FF2B5EF4-FFF2-40B4-BE49-F238E27FC236}">
                <a16:creationId xmlns:a16="http://schemas.microsoft.com/office/drawing/2014/main" id="{B685F550-9E3F-2246-A1DE-39002E662806}"/>
              </a:ext>
            </a:extLst>
          </p:cNvPr>
          <p:cNvSpPr txBox="1"/>
          <p:nvPr/>
        </p:nvSpPr>
        <p:spPr>
          <a:xfrm>
            <a:off x="1229280" y="4323891"/>
            <a:ext cx="539937" cy="338554"/>
          </a:xfrm>
          <a:prstGeom prst="rect">
            <a:avLst/>
          </a:prstGeom>
          <a:noFill/>
        </p:spPr>
        <p:txBody>
          <a:bodyPr wrap="square" rtlCol="0">
            <a:spAutoFit/>
          </a:bodyPr>
          <a:lstStyle/>
          <a:p>
            <a:r>
              <a:rPr lang="en-US" sz="1600" b="1" dirty="0"/>
              <a:t>138</a:t>
            </a:r>
          </a:p>
        </p:txBody>
      </p:sp>
      <p:sp>
        <p:nvSpPr>
          <p:cNvPr id="44" name="TextBox 43">
            <a:extLst>
              <a:ext uri="{FF2B5EF4-FFF2-40B4-BE49-F238E27FC236}">
                <a16:creationId xmlns:a16="http://schemas.microsoft.com/office/drawing/2014/main" id="{67BA7271-C920-4448-8B93-ED11D1C3F67E}"/>
              </a:ext>
            </a:extLst>
          </p:cNvPr>
          <p:cNvSpPr txBox="1"/>
          <p:nvPr/>
        </p:nvSpPr>
        <p:spPr>
          <a:xfrm>
            <a:off x="4049775" y="4174086"/>
            <a:ext cx="602733" cy="338554"/>
          </a:xfrm>
          <a:prstGeom prst="rect">
            <a:avLst/>
          </a:prstGeom>
          <a:noFill/>
        </p:spPr>
        <p:txBody>
          <a:bodyPr wrap="square" rtlCol="0">
            <a:spAutoFit/>
          </a:bodyPr>
          <a:lstStyle/>
          <a:p>
            <a:r>
              <a:rPr lang="en-US" sz="1600" b="1" dirty="0"/>
              <a:t>1191</a:t>
            </a:r>
          </a:p>
        </p:txBody>
      </p:sp>
      <p:sp>
        <p:nvSpPr>
          <p:cNvPr id="45" name="TextBox 44">
            <a:extLst>
              <a:ext uri="{FF2B5EF4-FFF2-40B4-BE49-F238E27FC236}">
                <a16:creationId xmlns:a16="http://schemas.microsoft.com/office/drawing/2014/main" id="{33818445-19EA-174A-BFE4-2EB6DB593026}"/>
              </a:ext>
            </a:extLst>
          </p:cNvPr>
          <p:cNvSpPr txBox="1"/>
          <p:nvPr/>
        </p:nvSpPr>
        <p:spPr>
          <a:xfrm>
            <a:off x="4670308" y="3290666"/>
            <a:ext cx="391673" cy="338554"/>
          </a:xfrm>
          <a:prstGeom prst="rect">
            <a:avLst/>
          </a:prstGeom>
          <a:noFill/>
        </p:spPr>
        <p:txBody>
          <a:bodyPr wrap="square" rtlCol="0">
            <a:spAutoFit/>
          </a:bodyPr>
          <a:lstStyle/>
          <a:p>
            <a:r>
              <a:rPr lang="en-US" sz="1600" b="1" dirty="0"/>
              <a:t>97</a:t>
            </a:r>
          </a:p>
        </p:txBody>
      </p:sp>
      <p:sp>
        <p:nvSpPr>
          <p:cNvPr id="46" name="TextBox 45">
            <a:extLst>
              <a:ext uri="{FF2B5EF4-FFF2-40B4-BE49-F238E27FC236}">
                <a16:creationId xmlns:a16="http://schemas.microsoft.com/office/drawing/2014/main" id="{C38847F4-490C-4443-AF9D-533A4087B756}"/>
              </a:ext>
            </a:extLst>
          </p:cNvPr>
          <p:cNvSpPr txBox="1"/>
          <p:nvPr/>
        </p:nvSpPr>
        <p:spPr>
          <a:xfrm>
            <a:off x="6302089" y="2467901"/>
            <a:ext cx="399421" cy="338554"/>
          </a:xfrm>
          <a:prstGeom prst="rect">
            <a:avLst/>
          </a:prstGeom>
          <a:noFill/>
        </p:spPr>
        <p:txBody>
          <a:bodyPr wrap="square" rtlCol="0">
            <a:spAutoFit/>
          </a:bodyPr>
          <a:lstStyle/>
          <a:p>
            <a:r>
              <a:rPr lang="en-US" sz="1600" b="1" dirty="0"/>
              <a:t>37</a:t>
            </a:r>
          </a:p>
        </p:txBody>
      </p:sp>
      <p:sp>
        <p:nvSpPr>
          <p:cNvPr id="47" name="TextBox 46">
            <a:extLst>
              <a:ext uri="{FF2B5EF4-FFF2-40B4-BE49-F238E27FC236}">
                <a16:creationId xmlns:a16="http://schemas.microsoft.com/office/drawing/2014/main" id="{4D40FF0E-CC24-9545-96FC-B81DD8045575}"/>
              </a:ext>
            </a:extLst>
          </p:cNvPr>
          <p:cNvSpPr txBox="1"/>
          <p:nvPr/>
        </p:nvSpPr>
        <p:spPr>
          <a:xfrm>
            <a:off x="2059267" y="4396036"/>
            <a:ext cx="450844" cy="338554"/>
          </a:xfrm>
          <a:prstGeom prst="rect">
            <a:avLst/>
          </a:prstGeom>
          <a:noFill/>
        </p:spPr>
        <p:txBody>
          <a:bodyPr wrap="square" rtlCol="0">
            <a:spAutoFit/>
          </a:bodyPr>
          <a:lstStyle/>
          <a:p>
            <a:r>
              <a:rPr lang="en-US" sz="1600" b="1" dirty="0"/>
              <a:t>19</a:t>
            </a:r>
          </a:p>
        </p:txBody>
      </p:sp>
      <p:sp>
        <p:nvSpPr>
          <p:cNvPr id="48" name="TextBox 47">
            <a:extLst>
              <a:ext uri="{FF2B5EF4-FFF2-40B4-BE49-F238E27FC236}">
                <a16:creationId xmlns:a16="http://schemas.microsoft.com/office/drawing/2014/main" id="{850FFB0F-A834-B24E-8082-89CC9195FF12}"/>
              </a:ext>
            </a:extLst>
          </p:cNvPr>
          <p:cNvSpPr txBox="1"/>
          <p:nvPr/>
        </p:nvSpPr>
        <p:spPr>
          <a:xfrm>
            <a:off x="3170317" y="4538127"/>
            <a:ext cx="426578" cy="338554"/>
          </a:xfrm>
          <a:prstGeom prst="rect">
            <a:avLst/>
          </a:prstGeom>
          <a:noFill/>
        </p:spPr>
        <p:txBody>
          <a:bodyPr wrap="square" rtlCol="0">
            <a:spAutoFit/>
          </a:bodyPr>
          <a:lstStyle/>
          <a:p>
            <a:r>
              <a:rPr lang="en-US" sz="1600" b="1" dirty="0"/>
              <a:t>33</a:t>
            </a:r>
          </a:p>
        </p:txBody>
      </p:sp>
      <p:sp>
        <p:nvSpPr>
          <p:cNvPr id="49" name="TextBox 48">
            <a:extLst>
              <a:ext uri="{FF2B5EF4-FFF2-40B4-BE49-F238E27FC236}">
                <a16:creationId xmlns:a16="http://schemas.microsoft.com/office/drawing/2014/main" id="{A911F0CE-4839-AD48-84BD-88A3A5F04FAA}"/>
              </a:ext>
            </a:extLst>
          </p:cNvPr>
          <p:cNvSpPr txBox="1"/>
          <p:nvPr/>
        </p:nvSpPr>
        <p:spPr>
          <a:xfrm>
            <a:off x="2967063" y="5332441"/>
            <a:ext cx="490352" cy="338554"/>
          </a:xfrm>
          <a:prstGeom prst="rect">
            <a:avLst/>
          </a:prstGeom>
          <a:noFill/>
        </p:spPr>
        <p:txBody>
          <a:bodyPr wrap="square" rtlCol="0">
            <a:spAutoFit/>
          </a:bodyPr>
          <a:lstStyle/>
          <a:p>
            <a:r>
              <a:rPr lang="en-US" sz="1600" b="1" dirty="0"/>
              <a:t>35</a:t>
            </a:r>
          </a:p>
        </p:txBody>
      </p:sp>
      <p:sp>
        <p:nvSpPr>
          <p:cNvPr id="50" name="TextBox 49">
            <a:extLst>
              <a:ext uri="{FF2B5EF4-FFF2-40B4-BE49-F238E27FC236}">
                <a16:creationId xmlns:a16="http://schemas.microsoft.com/office/drawing/2014/main" id="{D8DEDF4F-9279-AC4C-9479-9818F8984CEA}"/>
              </a:ext>
            </a:extLst>
          </p:cNvPr>
          <p:cNvSpPr txBox="1"/>
          <p:nvPr/>
        </p:nvSpPr>
        <p:spPr>
          <a:xfrm>
            <a:off x="7276819" y="2262450"/>
            <a:ext cx="534034" cy="338554"/>
          </a:xfrm>
          <a:prstGeom prst="rect">
            <a:avLst/>
          </a:prstGeom>
          <a:noFill/>
        </p:spPr>
        <p:txBody>
          <a:bodyPr wrap="square" rtlCol="0">
            <a:spAutoFit/>
          </a:bodyPr>
          <a:lstStyle/>
          <a:p>
            <a:r>
              <a:rPr lang="en-US" sz="1600" b="1" dirty="0"/>
              <a:t>666</a:t>
            </a:r>
          </a:p>
        </p:txBody>
      </p:sp>
      <p:sp>
        <p:nvSpPr>
          <p:cNvPr id="51" name="TextBox 50">
            <a:extLst>
              <a:ext uri="{FF2B5EF4-FFF2-40B4-BE49-F238E27FC236}">
                <a16:creationId xmlns:a16="http://schemas.microsoft.com/office/drawing/2014/main" id="{6DCD7C5A-5A96-474C-9EFA-75D8C0A06F69}"/>
              </a:ext>
            </a:extLst>
          </p:cNvPr>
          <p:cNvSpPr txBox="1"/>
          <p:nvPr/>
        </p:nvSpPr>
        <p:spPr>
          <a:xfrm>
            <a:off x="4447284" y="1543452"/>
            <a:ext cx="555216" cy="338554"/>
          </a:xfrm>
          <a:prstGeom prst="rect">
            <a:avLst/>
          </a:prstGeom>
          <a:noFill/>
        </p:spPr>
        <p:txBody>
          <a:bodyPr wrap="square" rtlCol="0">
            <a:spAutoFit/>
          </a:bodyPr>
          <a:lstStyle/>
          <a:p>
            <a:r>
              <a:rPr lang="en-US" sz="1600" b="1" dirty="0"/>
              <a:t>107</a:t>
            </a:r>
          </a:p>
        </p:txBody>
      </p:sp>
      <p:grpSp>
        <p:nvGrpSpPr>
          <p:cNvPr id="52" name="Group 51">
            <a:extLst>
              <a:ext uri="{FF2B5EF4-FFF2-40B4-BE49-F238E27FC236}">
                <a16:creationId xmlns:a16="http://schemas.microsoft.com/office/drawing/2014/main" id="{B7EBB53A-D038-7744-922E-5F158D3D2548}"/>
              </a:ext>
            </a:extLst>
          </p:cNvPr>
          <p:cNvGrpSpPr/>
          <p:nvPr/>
        </p:nvGrpSpPr>
        <p:grpSpPr>
          <a:xfrm>
            <a:off x="1333147" y="1065677"/>
            <a:ext cx="5667794" cy="4477722"/>
            <a:chOff x="998217" y="558905"/>
            <a:chExt cx="6984605" cy="5557800"/>
          </a:xfrm>
        </p:grpSpPr>
        <p:sp>
          <p:nvSpPr>
            <p:cNvPr id="53" name="Oval 52">
              <a:extLst>
                <a:ext uri="{FF2B5EF4-FFF2-40B4-BE49-F238E27FC236}">
                  <a16:creationId xmlns:a16="http://schemas.microsoft.com/office/drawing/2014/main" id="{911C1207-0403-0047-AC21-34C087E6D599}"/>
                </a:ext>
              </a:extLst>
            </p:cNvPr>
            <p:cNvSpPr/>
            <p:nvPr/>
          </p:nvSpPr>
          <p:spPr>
            <a:xfrm>
              <a:off x="998217" y="1385976"/>
              <a:ext cx="3066950" cy="306695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105,146  </a:t>
              </a:r>
            </a:p>
          </p:txBody>
        </p:sp>
        <p:sp>
          <p:nvSpPr>
            <p:cNvPr id="54" name="Oval 53">
              <a:extLst>
                <a:ext uri="{FF2B5EF4-FFF2-40B4-BE49-F238E27FC236}">
                  <a16:creationId xmlns:a16="http://schemas.microsoft.com/office/drawing/2014/main" id="{11D9C019-3EA4-1C45-8151-DFEC64A44AB5}"/>
                </a:ext>
              </a:extLst>
            </p:cNvPr>
            <p:cNvSpPr/>
            <p:nvPr/>
          </p:nvSpPr>
          <p:spPr>
            <a:xfrm>
              <a:off x="5932287" y="558905"/>
              <a:ext cx="1076410" cy="969328"/>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3654</a:t>
              </a:r>
              <a:r>
                <a:rPr lang="en-US" sz="1600" b="1" dirty="0"/>
                <a:t>  </a:t>
              </a:r>
            </a:p>
          </p:txBody>
        </p:sp>
        <p:sp>
          <p:nvSpPr>
            <p:cNvPr id="55" name="Oval 54">
              <a:extLst>
                <a:ext uri="{FF2B5EF4-FFF2-40B4-BE49-F238E27FC236}">
                  <a16:creationId xmlns:a16="http://schemas.microsoft.com/office/drawing/2014/main" id="{C32B5BA8-B70D-F041-8D70-1D989BA3E45A}"/>
                </a:ext>
              </a:extLst>
            </p:cNvPr>
            <p:cNvSpPr/>
            <p:nvPr/>
          </p:nvSpPr>
          <p:spPr>
            <a:xfrm>
              <a:off x="6619352" y="4740473"/>
              <a:ext cx="1363470" cy="1376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23571  </a:t>
              </a:r>
            </a:p>
          </p:txBody>
        </p:sp>
        <p:sp>
          <p:nvSpPr>
            <p:cNvPr id="58" name="Oval 57">
              <a:extLst>
                <a:ext uri="{FF2B5EF4-FFF2-40B4-BE49-F238E27FC236}">
                  <a16:creationId xmlns:a16="http://schemas.microsoft.com/office/drawing/2014/main" id="{0A45823D-F3E3-1745-99AC-63808747CD5C}"/>
                </a:ext>
              </a:extLst>
            </p:cNvPr>
            <p:cNvSpPr/>
            <p:nvPr/>
          </p:nvSpPr>
          <p:spPr>
            <a:xfrm>
              <a:off x="1557070" y="5151189"/>
              <a:ext cx="697362" cy="69407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t>266</a:t>
              </a:r>
              <a:r>
                <a:rPr lang="en-US" sz="1200" b="1" dirty="0"/>
                <a:t>  </a:t>
              </a:r>
            </a:p>
          </p:txBody>
        </p:sp>
        <p:cxnSp>
          <p:nvCxnSpPr>
            <p:cNvPr id="59" name="Curved Connector 58">
              <a:extLst>
                <a:ext uri="{FF2B5EF4-FFF2-40B4-BE49-F238E27FC236}">
                  <a16:creationId xmlns:a16="http://schemas.microsoft.com/office/drawing/2014/main" id="{9BF216FD-FE0D-7C43-9595-25989E048FE2}"/>
                </a:ext>
              </a:extLst>
            </p:cNvPr>
            <p:cNvCxnSpPr>
              <a:cxnSpLocks/>
              <a:stCxn id="53" idx="6"/>
              <a:endCxn id="55" idx="1"/>
            </p:cNvCxnSpPr>
            <p:nvPr/>
          </p:nvCxnSpPr>
          <p:spPr>
            <a:xfrm>
              <a:off x="4065166" y="2919452"/>
              <a:ext cx="2753862" cy="2022565"/>
            </a:xfrm>
            <a:prstGeom prst="curvedConnector2">
              <a:avLst/>
            </a:prstGeom>
            <a:ln w="50800">
              <a:gradFill>
                <a:gsLst>
                  <a:gs pos="41000">
                    <a:srgbClr val="FF0000"/>
                  </a:gs>
                  <a:gs pos="35000">
                    <a:srgbClr val="FF0000"/>
                  </a:gs>
                  <a:gs pos="0">
                    <a:srgbClr val="0070C0"/>
                  </a:gs>
                  <a:gs pos="47000">
                    <a:srgbClr val="FF0000"/>
                  </a:gs>
                  <a:gs pos="100000">
                    <a:srgbClr val="0070C0"/>
                  </a:gs>
                </a:gsLst>
                <a:lin ang="5400000" scaled="1"/>
              </a:gra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0" name="Curved Connector 59">
              <a:extLst>
                <a:ext uri="{FF2B5EF4-FFF2-40B4-BE49-F238E27FC236}">
                  <a16:creationId xmlns:a16="http://schemas.microsoft.com/office/drawing/2014/main" id="{256C69B6-056E-CF49-99D1-2BCBD11D947B}"/>
                </a:ext>
              </a:extLst>
            </p:cNvPr>
            <p:cNvCxnSpPr>
              <a:cxnSpLocks/>
              <a:stCxn id="53" idx="2"/>
              <a:endCxn id="58" idx="2"/>
            </p:cNvCxnSpPr>
            <p:nvPr/>
          </p:nvCxnSpPr>
          <p:spPr>
            <a:xfrm rot="10800000" flipH="1" flipV="1">
              <a:off x="998217" y="2919451"/>
              <a:ext cx="558853" cy="2578777"/>
            </a:xfrm>
            <a:prstGeom prst="curvedConnector3">
              <a:avLst>
                <a:gd name="adj1" fmla="val -50409"/>
              </a:avLst>
            </a:prstGeom>
            <a:ln w="38100">
              <a:gradFill flip="none" rotWithShape="1">
                <a:gsLst>
                  <a:gs pos="0">
                    <a:srgbClr val="00B050"/>
                  </a:gs>
                  <a:gs pos="100000">
                    <a:srgbClr val="FF0000"/>
                  </a:gs>
                </a:gsLst>
                <a:lin ang="16200000" scaled="1"/>
                <a:tileRect/>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1" name="Curved Connector 60">
              <a:extLst>
                <a:ext uri="{FF2B5EF4-FFF2-40B4-BE49-F238E27FC236}">
                  <a16:creationId xmlns:a16="http://schemas.microsoft.com/office/drawing/2014/main" id="{BEBB0B53-2040-1746-8867-B8F0F49EC03C}"/>
                </a:ext>
              </a:extLst>
            </p:cNvPr>
            <p:cNvCxnSpPr>
              <a:cxnSpLocks/>
              <a:stCxn id="55" idx="3"/>
            </p:cNvCxnSpPr>
            <p:nvPr/>
          </p:nvCxnSpPr>
          <p:spPr>
            <a:xfrm rot="5400000" flipH="1">
              <a:off x="3981490" y="3077624"/>
              <a:ext cx="1387743" cy="4287333"/>
            </a:xfrm>
            <a:prstGeom prst="curvedConnector4">
              <a:avLst>
                <a:gd name="adj1" fmla="val -3067"/>
                <a:gd name="adj2" fmla="val 67442"/>
              </a:avLst>
            </a:prstGeom>
            <a:ln w="38100">
              <a:gradFill>
                <a:gsLst>
                  <a:gs pos="0">
                    <a:srgbClr val="FF0000"/>
                  </a:gs>
                  <a:gs pos="56000">
                    <a:srgbClr val="0070C0"/>
                  </a:gs>
                  <a:gs pos="96000">
                    <a:srgbClr val="FF0000"/>
                  </a:gs>
                </a:gsLst>
                <a:lin ang="5400000" scaled="1"/>
              </a:gra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2" name="Curved Connector 61">
              <a:extLst>
                <a:ext uri="{FF2B5EF4-FFF2-40B4-BE49-F238E27FC236}">
                  <a16:creationId xmlns:a16="http://schemas.microsoft.com/office/drawing/2014/main" id="{77CAD1B6-EA15-4749-B648-A56079328A73}"/>
                </a:ext>
              </a:extLst>
            </p:cNvPr>
            <p:cNvCxnSpPr>
              <a:cxnSpLocks/>
              <a:stCxn id="58" idx="0"/>
              <a:endCxn id="53" idx="3"/>
            </p:cNvCxnSpPr>
            <p:nvPr/>
          </p:nvCxnSpPr>
          <p:spPr>
            <a:xfrm rot="16200000" flipV="1">
              <a:off x="1102854" y="4348291"/>
              <a:ext cx="1147407" cy="458389"/>
            </a:xfrm>
            <a:prstGeom prst="curvedConnector3">
              <a:avLst>
                <a:gd name="adj1" fmla="val 50000"/>
              </a:avLst>
            </a:prstGeom>
            <a:ln w="38100">
              <a:gradFill>
                <a:gsLst>
                  <a:gs pos="75000">
                    <a:srgbClr val="00B050"/>
                  </a:gs>
                  <a:gs pos="25000">
                    <a:srgbClr val="00B050"/>
                  </a:gs>
                  <a:gs pos="0">
                    <a:srgbClr val="00B050"/>
                  </a:gs>
                  <a:gs pos="50000">
                    <a:srgbClr val="FF0000"/>
                  </a:gs>
                  <a:gs pos="100000">
                    <a:srgbClr val="00B050"/>
                  </a:gs>
                </a:gsLst>
                <a:lin ang="5400000" scaled="1"/>
              </a:gra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63" name="Curved Connector 62">
              <a:extLst>
                <a:ext uri="{FF2B5EF4-FFF2-40B4-BE49-F238E27FC236}">
                  <a16:creationId xmlns:a16="http://schemas.microsoft.com/office/drawing/2014/main" id="{D0180F8C-9E81-2042-8FF4-A1A8C43034F2}"/>
                </a:ext>
              </a:extLst>
            </p:cNvPr>
            <p:cNvCxnSpPr>
              <a:cxnSpLocks/>
              <a:stCxn id="53" idx="0"/>
              <a:endCxn id="54" idx="1"/>
            </p:cNvCxnSpPr>
            <p:nvPr/>
          </p:nvCxnSpPr>
          <p:spPr>
            <a:xfrm rot="5400000" flipH="1" flipV="1">
              <a:off x="3968249" y="-735697"/>
              <a:ext cx="685116" cy="3558231"/>
            </a:xfrm>
            <a:prstGeom prst="curvedConnector3">
              <a:avLst>
                <a:gd name="adj1" fmla="val 162135"/>
              </a:avLst>
            </a:prstGeom>
            <a:ln w="76200">
              <a:gradFill>
                <a:gsLst>
                  <a:gs pos="0">
                    <a:srgbClr val="FF0000"/>
                  </a:gs>
                  <a:gs pos="100000">
                    <a:srgbClr val="7030A0"/>
                  </a:gs>
                </a:gsLst>
                <a:lin ang="5400000" scaled="1"/>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4" name="Curved Connector 63">
              <a:extLst>
                <a:ext uri="{FF2B5EF4-FFF2-40B4-BE49-F238E27FC236}">
                  <a16:creationId xmlns:a16="http://schemas.microsoft.com/office/drawing/2014/main" id="{0E57A779-544E-5D48-B56D-0023F9D5BDD7}"/>
                </a:ext>
              </a:extLst>
            </p:cNvPr>
            <p:cNvCxnSpPr>
              <a:cxnSpLocks/>
              <a:stCxn id="53" idx="7"/>
              <a:endCxn id="55" idx="0"/>
            </p:cNvCxnSpPr>
            <p:nvPr/>
          </p:nvCxnSpPr>
          <p:spPr>
            <a:xfrm rot="16200000" flipH="1">
              <a:off x="4005878" y="1445264"/>
              <a:ext cx="2905352" cy="3685065"/>
            </a:xfrm>
            <a:prstGeom prst="curvedConnector3">
              <a:avLst>
                <a:gd name="adj1" fmla="val 7492"/>
              </a:avLst>
            </a:prstGeom>
            <a:ln w="76200">
              <a:gradFill>
                <a:gsLst>
                  <a:gs pos="0">
                    <a:srgbClr val="FF0000"/>
                  </a:gs>
                  <a:gs pos="100000">
                    <a:srgbClr val="0070C0"/>
                  </a:gs>
                </a:gsLst>
                <a:lin ang="5400000" scaled="1"/>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5" name="Curved Connector 64">
              <a:extLst>
                <a:ext uri="{FF2B5EF4-FFF2-40B4-BE49-F238E27FC236}">
                  <a16:creationId xmlns:a16="http://schemas.microsoft.com/office/drawing/2014/main" id="{EC3B58D8-1D41-9A4B-A797-D46890FBA4D7}"/>
                </a:ext>
              </a:extLst>
            </p:cNvPr>
            <p:cNvCxnSpPr>
              <a:cxnSpLocks/>
              <a:stCxn id="55" idx="4"/>
              <a:endCxn id="58" idx="4"/>
            </p:cNvCxnSpPr>
            <p:nvPr/>
          </p:nvCxnSpPr>
          <p:spPr>
            <a:xfrm rot="5400000" flipH="1">
              <a:off x="4467701" y="3283319"/>
              <a:ext cx="271437" cy="5395336"/>
            </a:xfrm>
            <a:prstGeom prst="curvedConnector3">
              <a:avLst>
                <a:gd name="adj1" fmla="val -104533"/>
              </a:avLst>
            </a:prstGeom>
            <a:ln w="38100">
              <a:gradFill>
                <a:gsLst>
                  <a:gs pos="0">
                    <a:srgbClr val="0070C0"/>
                  </a:gs>
                  <a:gs pos="100000">
                    <a:srgbClr val="00B050"/>
                  </a:gs>
                </a:gsLst>
                <a:lin ang="5400000" scaled="1"/>
              </a:gradFill>
              <a:headEnd type="stealth" w="lg" len="lg"/>
              <a:tailEnd type="none" w="lg" len="lg"/>
            </a:ln>
          </p:spPr>
          <p:style>
            <a:lnRef idx="1">
              <a:schemeClr val="accent1"/>
            </a:lnRef>
            <a:fillRef idx="0">
              <a:schemeClr val="accent1"/>
            </a:fillRef>
            <a:effectRef idx="0">
              <a:schemeClr val="accent1"/>
            </a:effectRef>
            <a:fontRef idx="minor">
              <a:schemeClr val="tx1"/>
            </a:fontRef>
          </p:style>
        </p:cxnSp>
        <p:cxnSp>
          <p:nvCxnSpPr>
            <p:cNvPr id="66" name="Curved Connector 65">
              <a:extLst>
                <a:ext uri="{FF2B5EF4-FFF2-40B4-BE49-F238E27FC236}">
                  <a16:creationId xmlns:a16="http://schemas.microsoft.com/office/drawing/2014/main" id="{A4BB8411-DC55-A546-AF16-A6FA7F6EC030}"/>
                </a:ext>
              </a:extLst>
            </p:cNvPr>
            <p:cNvCxnSpPr>
              <a:cxnSpLocks/>
              <a:stCxn id="55" idx="6"/>
              <a:endCxn id="54" idx="6"/>
            </p:cNvCxnSpPr>
            <p:nvPr/>
          </p:nvCxnSpPr>
          <p:spPr>
            <a:xfrm flipH="1" flipV="1">
              <a:off x="7008697" y="1043570"/>
              <a:ext cx="974125" cy="4385020"/>
            </a:xfrm>
            <a:prstGeom prst="curvedConnector3">
              <a:avLst>
                <a:gd name="adj1" fmla="val -28919"/>
              </a:avLst>
            </a:prstGeom>
            <a:ln w="76200">
              <a:gradFill flip="none" rotWithShape="1">
                <a:gsLst>
                  <a:gs pos="0">
                    <a:srgbClr val="7030A0"/>
                  </a:gs>
                  <a:gs pos="60000">
                    <a:schemeClr val="accent5">
                      <a:lumMod val="95000"/>
                      <a:lumOff val="5000"/>
                    </a:schemeClr>
                  </a:gs>
                  <a:gs pos="100000">
                    <a:schemeClr val="accent5">
                      <a:lumMod val="60000"/>
                    </a:schemeClr>
                  </a:gs>
                </a:gsLst>
                <a:lin ang="2700000" scaled="1"/>
                <a:tileRect/>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7" name="Curved Connector 66">
              <a:extLst>
                <a:ext uri="{FF2B5EF4-FFF2-40B4-BE49-F238E27FC236}">
                  <a16:creationId xmlns:a16="http://schemas.microsoft.com/office/drawing/2014/main" id="{4BBA4C00-EA23-1C44-BC7E-2EB9505317FF}"/>
                </a:ext>
              </a:extLst>
            </p:cNvPr>
            <p:cNvCxnSpPr>
              <a:cxnSpLocks/>
              <a:stCxn id="55" idx="2"/>
              <a:endCxn id="53" idx="5"/>
            </p:cNvCxnSpPr>
            <p:nvPr/>
          </p:nvCxnSpPr>
          <p:spPr>
            <a:xfrm rot="10800000">
              <a:off x="3616023" y="4003783"/>
              <a:ext cx="3003330" cy="1424808"/>
            </a:xfrm>
            <a:prstGeom prst="curvedConnector2">
              <a:avLst/>
            </a:prstGeom>
            <a:ln w="76200">
              <a:gradFill>
                <a:gsLst>
                  <a:gs pos="0">
                    <a:srgbClr val="0070C0"/>
                  </a:gs>
                  <a:gs pos="100000">
                    <a:srgbClr val="FF0000"/>
                  </a:gs>
                </a:gsLst>
                <a:lin ang="5400000" scaled="1"/>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8" name="Curved Connector 67">
              <a:extLst>
                <a:ext uri="{FF2B5EF4-FFF2-40B4-BE49-F238E27FC236}">
                  <a16:creationId xmlns:a16="http://schemas.microsoft.com/office/drawing/2014/main" id="{412A80C5-8F31-4745-A921-558546B0A67E}"/>
                </a:ext>
              </a:extLst>
            </p:cNvPr>
            <p:cNvCxnSpPr>
              <a:cxnSpLocks/>
              <a:stCxn id="54" idx="5"/>
              <a:endCxn id="55" idx="7"/>
            </p:cNvCxnSpPr>
            <p:nvPr/>
          </p:nvCxnSpPr>
          <p:spPr>
            <a:xfrm rot="16200000" flipH="1">
              <a:off x="5539233" y="2698104"/>
              <a:ext cx="3555740" cy="932086"/>
            </a:xfrm>
            <a:prstGeom prst="curvedConnector3">
              <a:avLst>
                <a:gd name="adj1" fmla="val 44813"/>
              </a:avLst>
            </a:prstGeom>
            <a:ln w="38100">
              <a:gradFill>
                <a:gsLst>
                  <a:gs pos="0">
                    <a:srgbClr val="7030A0"/>
                  </a:gs>
                  <a:gs pos="54000">
                    <a:schemeClr val="accent1">
                      <a:lumMod val="60000"/>
                      <a:lumOff val="40000"/>
                    </a:schemeClr>
                  </a:gs>
                  <a:gs pos="100000">
                    <a:srgbClr val="7030A0"/>
                  </a:gs>
                </a:gsLst>
                <a:lin ang="5400000" scaled="1"/>
              </a:gra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9" name="Curved Connector 68">
              <a:extLst>
                <a:ext uri="{FF2B5EF4-FFF2-40B4-BE49-F238E27FC236}">
                  <a16:creationId xmlns:a16="http://schemas.microsoft.com/office/drawing/2014/main" id="{172E6A01-86C8-BC48-8A5A-3DA30118D6AD}"/>
                </a:ext>
              </a:extLst>
            </p:cNvPr>
            <p:cNvCxnSpPr>
              <a:cxnSpLocks/>
            </p:cNvCxnSpPr>
            <p:nvPr/>
          </p:nvCxnSpPr>
          <p:spPr>
            <a:xfrm rot="10800000" flipV="1">
              <a:off x="3616024" y="1068382"/>
              <a:ext cx="2274007" cy="766738"/>
            </a:xfrm>
            <a:prstGeom prst="curvedConnector2">
              <a:avLst/>
            </a:prstGeom>
            <a:ln w="50800">
              <a:gradFill>
                <a:gsLst>
                  <a:gs pos="44000">
                    <a:srgbClr val="7030A0"/>
                  </a:gs>
                  <a:gs pos="32000">
                    <a:srgbClr val="FF0000"/>
                  </a:gs>
                  <a:gs pos="22000">
                    <a:srgbClr val="7030A0"/>
                  </a:gs>
                  <a:gs pos="0">
                    <a:srgbClr val="7030A0"/>
                  </a:gs>
                  <a:gs pos="100000">
                    <a:srgbClr val="7030A0"/>
                  </a:gs>
                </a:gsLst>
                <a:lin ang="5400000" scaled="1"/>
              </a:gra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33195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DE8AA3F5-C931-1443-952E-6150A83341DD}"/>
              </a:ext>
            </a:extLst>
          </p:cNvPr>
          <p:cNvSpPr txBox="1"/>
          <p:nvPr/>
        </p:nvSpPr>
        <p:spPr>
          <a:xfrm>
            <a:off x="937111" y="87038"/>
            <a:ext cx="7285521" cy="523220"/>
          </a:xfrm>
          <a:prstGeom prst="rect">
            <a:avLst/>
          </a:prstGeom>
          <a:noFill/>
        </p:spPr>
        <p:txBody>
          <a:bodyPr wrap="none" rtlCol="0">
            <a:spAutoFit/>
          </a:bodyPr>
          <a:lstStyle/>
          <a:p>
            <a:pPr algn="ctr"/>
            <a:r>
              <a:rPr lang="en-US" sz="2800" dirty="0"/>
              <a:t>Wyoming 2022 Primary Voter Affiliation Changes</a:t>
            </a:r>
          </a:p>
        </p:txBody>
      </p:sp>
      <p:cxnSp>
        <p:nvCxnSpPr>
          <p:cNvPr id="84" name="Curved Connector 83">
            <a:extLst>
              <a:ext uri="{FF2B5EF4-FFF2-40B4-BE49-F238E27FC236}">
                <a16:creationId xmlns:a16="http://schemas.microsoft.com/office/drawing/2014/main" id="{F63A7D6F-5E35-9F44-AFB1-70CFC7D5D69E}"/>
              </a:ext>
            </a:extLst>
          </p:cNvPr>
          <p:cNvCxnSpPr>
            <a:cxnSpLocks/>
          </p:cNvCxnSpPr>
          <p:nvPr/>
        </p:nvCxnSpPr>
        <p:spPr>
          <a:xfrm rot="10800000" flipV="1">
            <a:off x="125287" y="5962644"/>
            <a:ext cx="557559" cy="93203"/>
          </a:xfrm>
          <a:prstGeom prst="curvedConnector3">
            <a:avLst>
              <a:gd name="adj1" fmla="val 50000"/>
            </a:avLst>
          </a:prstGeom>
          <a:ln w="38100">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cxnSp>
        <p:nvCxnSpPr>
          <p:cNvPr id="88" name="Curved Connector 87">
            <a:extLst>
              <a:ext uri="{FF2B5EF4-FFF2-40B4-BE49-F238E27FC236}">
                <a16:creationId xmlns:a16="http://schemas.microsoft.com/office/drawing/2014/main" id="{CE24443A-3930-9541-A987-BF36F037E2ED}"/>
              </a:ext>
            </a:extLst>
          </p:cNvPr>
          <p:cNvCxnSpPr>
            <a:cxnSpLocks/>
          </p:cNvCxnSpPr>
          <p:nvPr/>
        </p:nvCxnSpPr>
        <p:spPr>
          <a:xfrm rot="10800000" flipV="1">
            <a:off x="148146" y="6323748"/>
            <a:ext cx="557559" cy="93203"/>
          </a:xfrm>
          <a:prstGeom prst="curvedConnector3">
            <a:avLst>
              <a:gd name="adj1" fmla="val 50000"/>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8AE06579-94A5-5341-A4EB-F662E9A04DDC}"/>
              </a:ext>
            </a:extLst>
          </p:cNvPr>
          <p:cNvSpPr txBox="1"/>
          <p:nvPr/>
        </p:nvSpPr>
        <p:spPr>
          <a:xfrm>
            <a:off x="767248" y="5797792"/>
            <a:ext cx="1062920" cy="369332"/>
          </a:xfrm>
          <a:prstGeom prst="rect">
            <a:avLst/>
          </a:prstGeom>
          <a:noFill/>
        </p:spPr>
        <p:txBody>
          <a:bodyPr wrap="none" rtlCol="0">
            <a:spAutoFit/>
          </a:bodyPr>
          <a:lstStyle/>
          <a:p>
            <a:r>
              <a:rPr lang="en-US" dirty="0"/>
              <a:t>From - To</a:t>
            </a:r>
          </a:p>
        </p:txBody>
      </p:sp>
      <p:sp>
        <p:nvSpPr>
          <p:cNvPr id="90" name="TextBox 89">
            <a:extLst>
              <a:ext uri="{FF2B5EF4-FFF2-40B4-BE49-F238E27FC236}">
                <a16:creationId xmlns:a16="http://schemas.microsoft.com/office/drawing/2014/main" id="{9F02AA4C-7EA2-E248-B87A-E112AF824806}"/>
              </a:ext>
            </a:extLst>
          </p:cNvPr>
          <p:cNvSpPr txBox="1"/>
          <p:nvPr/>
        </p:nvSpPr>
        <p:spPr>
          <a:xfrm>
            <a:off x="767248" y="6136457"/>
            <a:ext cx="1920077" cy="369332"/>
          </a:xfrm>
          <a:prstGeom prst="rect">
            <a:avLst/>
          </a:prstGeom>
          <a:noFill/>
        </p:spPr>
        <p:txBody>
          <a:bodyPr wrap="none" rtlCol="0">
            <a:spAutoFit/>
          </a:bodyPr>
          <a:lstStyle/>
          <a:p>
            <a:r>
              <a:rPr lang="en-US" dirty="0"/>
              <a:t>From – To - Return</a:t>
            </a:r>
          </a:p>
        </p:txBody>
      </p:sp>
      <p:sp>
        <p:nvSpPr>
          <p:cNvPr id="91" name="TextBox 90">
            <a:extLst>
              <a:ext uri="{FF2B5EF4-FFF2-40B4-BE49-F238E27FC236}">
                <a16:creationId xmlns:a16="http://schemas.microsoft.com/office/drawing/2014/main" id="{30EDDC53-A942-4A46-9D18-405FEE7924EE}"/>
              </a:ext>
            </a:extLst>
          </p:cNvPr>
          <p:cNvSpPr txBox="1"/>
          <p:nvPr/>
        </p:nvSpPr>
        <p:spPr>
          <a:xfrm>
            <a:off x="5158427" y="5998819"/>
            <a:ext cx="3997004" cy="738664"/>
          </a:xfrm>
          <a:prstGeom prst="rect">
            <a:avLst/>
          </a:prstGeom>
          <a:noFill/>
        </p:spPr>
        <p:txBody>
          <a:bodyPr wrap="square" rtlCol="0">
            <a:spAutoFit/>
          </a:bodyPr>
          <a:lstStyle/>
          <a:p>
            <a:r>
              <a:rPr lang="en-US" sz="1400" dirty="0"/>
              <a:t>Circle: Actual 2022 Primary Ballot count</a:t>
            </a:r>
          </a:p>
          <a:p>
            <a:r>
              <a:rPr lang="en-US" sz="1400" dirty="0"/>
              <a:t>From: Any diff from Jan 2022 Reg</a:t>
            </a:r>
          </a:p>
          <a:p>
            <a:r>
              <a:rPr lang="en-US" sz="1400" dirty="0"/>
              <a:t>To: Any diff 2022 Gen Voter File</a:t>
            </a:r>
          </a:p>
        </p:txBody>
      </p:sp>
      <p:sp>
        <p:nvSpPr>
          <p:cNvPr id="2" name="TextBox 1">
            <a:extLst>
              <a:ext uri="{FF2B5EF4-FFF2-40B4-BE49-F238E27FC236}">
                <a16:creationId xmlns:a16="http://schemas.microsoft.com/office/drawing/2014/main" id="{17D3645D-0A65-D44D-8222-250F6265A39E}"/>
              </a:ext>
            </a:extLst>
          </p:cNvPr>
          <p:cNvSpPr txBox="1"/>
          <p:nvPr/>
        </p:nvSpPr>
        <p:spPr>
          <a:xfrm>
            <a:off x="282817" y="916480"/>
            <a:ext cx="1274300" cy="646331"/>
          </a:xfrm>
          <a:prstGeom prst="rect">
            <a:avLst/>
          </a:prstGeom>
          <a:noFill/>
        </p:spPr>
        <p:txBody>
          <a:bodyPr wrap="square" rtlCol="0">
            <a:spAutoFit/>
          </a:bodyPr>
          <a:lstStyle/>
          <a:p>
            <a:pPr algn="ctr"/>
            <a:r>
              <a:rPr lang="en-US" dirty="0"/>
              <a:t>Republican</a:t>
            </a:r>
          </a:p>
          <a:p>
            <a:pPr algn="ctr"/>
            <a:r>
              <a:rPr lang="en-US" dirty="0"/>
              <a:t>11.7% In</a:t>
            </a:r>
          </a:p>
        </p:txBody>
      </p:sp>
      <p:sp>
        <p:nvSpPr>
          <p:cNvPr id="10" name="TextBox 9">
            <a:extLst>
              <a:ext uri="{FF2B5EF4-FFF2-40B4-BE49-F238E27FC236}">
                <a16:creationId xmlns:a16="http://schemas.microsoft.com/office/drawing/2014/main" id="{EC60E11D-103D-7143-AA48-93F708622A47}"/>
              </a:ext>
            </a:extLst>
          </p:cNvPr>
          <p:cNvSpPr txBox="1"/>
          <p:nvPr/>
        </p:nvSpPr>
        <p:spPr>
          <a:xfrm>
            <a:off x="6920931" y="4961363"/>
            <a:ext cx="1281589" cy="646331"/>
          </a:xfrm>
          <a:prstGeom prst="rect">
            <a:avLst/>
          </a:prstGeom>
          <a:noFill/>
        </p:spPr>
        <p:txBody>
          <a:bodyPr wrap="square" rtlCol="0">
            <a:spAutoFit/>
          </a:bodyPr>
          <a:lstStyle/>
          <a:p>
            <a:pPr algn="ctr"/>
            <a:r>
              <a:rPr lang="en-US" dirty="0"/>
              <a:t>Democrat</a:t>
            </a:r>
          </a:p>
          <a:p>
            <a:pPr algn="ctr"/>
            <a:r>
              <a:rPr lang="en-US" dirty="0"/>
              <a:t>5.6% In</a:t>
            </a:r>
          </a:p>
        </p:txBody>
      </p:sp>
      <p:sp>
        <p:nvSpPr>
          <p:cNvPr id="12" name="TextBox 11">
            <a:extLst>
              <a:ext uri="{FF2B5EF4-FFF2-40B4-BE49-F238E27FC236}">
                <a16:creationId xmlns:a16="http://schemas.microsoft.com/office/drawing/2014/main" id="{116BD6BC-96B9-1247-AC8F-F74418F4064D}"/>
              </a:ext>
            </a:extLst>
          </p:cNvPr>
          <p:cNvSpPr txBox="1"/>
          <p:nvPr/>
        </p:nvSpPr>
        <p:spPr>
          <a:xfrm>
            <a:off x="6529264" y="918390"/>
            <a:ext cx="1281589" cy="369332"/>
          </a:xfrm>
          <a:prstGeom prst="rect">
            <a:avLst/>
          </a:prstGeom>
          <a:noFill/>
        </p:spPr>
        <p:txBody>
          <a:bodyPr wrap="square" rtlCol="0">
            <a:spAutoFit/>
          </a:bodyPr>
          <a:lstStyle/>
          <a:p>
            <a:r>
              <a:rPr lang="en-US" dirty="0"/>
              <a:t>Unaffiliated</a:t>
            </a:r>
          </a:p>
        </p:txBody>
      </p:sp>
      <p:sp>
        <p:nvSpPr>
          <p:cNvPr id="13" name="TextBox 12">
            <a:extLst>
              <a:ext uri="{FF2B5EF4-FFF2-40B4-BE49-F238E27FC236}">
                <a16:creationId xmlns:a16="http://schemas.microsoft.com/office/drawing/2014/main" id="{B6673368-56AF-E94B-A12E-9E5B31C09985}"/>
              </a:ext>
            </a:extLst>
          </p:cNvPr>
          <p:cNvSpPr txBox="1"/>
          <p:nvPr/>
        </p:nvSpPr>
        <p:spPr>
          <a:xfrm>
            <a:off x="389128" y="5036701"/>
            <a:ext cx="1024542" cy="369332"/>
          </a:xfrm>
          <a:prstGeom prst="rect">
            <a:avLst/>
          </a:prstGeom>
          <a:noFill/>
        </p:spPr>
        <p:txBody>
          <a:bodyPr wrap="square" rtlCol="0">
            <a:spAutoFit/>
          </a:bodyPr>
          <a:lstStyle/>
          <a:p>
            <a:r>
              <a:rPr lang="en-US" dirty="0"/>
              <a:t>All Other</a:t>
            </a:r>
          </a:p>
        </p:txBody>
      </p:sp>
      <p:sp>
        <p:nvSpPr>
          <p:cNvPr id="41" name="TextBox 40">
            <a:extLst>
              <a:ext uri="{FF2B5EF4-FFF2-40B4-BE49-F238E27FC236}">
                <a16:creationId xmlns:a16="http://schemas.microsoft.com/office/drawing/2014/main" id="{A5B3130C-74F3-3E4F-96E6-233542E63AE8}"/>
              </a:ext>
            </a:extLst>
          </p:cNvPr>
          <p:cNvSpPr txBox="1"/>
          <p:nvPr/>
        </p:nvSpPr>
        <p:spPr>
          <a:xfrm>
            <a:off x="3821882" y="770737"/>
            <a:ext cx="745557" cy="338554"/>
          </a:xfrm>
          <a:prstGeom prst="rect">
            <a:avLst/>
          </a:prstGeom>
          <a:noFill/>
        </p:spPr>
        <p:txBody>
          <a:bodyPr wrap="square" rtlCol="0">
            <a:spAutoFit/>
          </a:bodyPr>
          <a:lstStyle/>
          <a:p>
            <a:r>
              <a:rPr lang="en-US" sz="1600" b="1" dirty="0"/>
              <a:t>6253</a:t>
            </a:r>
          </a:p>
        </p:txBody>
      </p:sp>
      <p:sp>
        <p:nvSpPr>
          <p:cNvPr id="42" name="TextBox 41">
            <a:extLst>
              <a:ext uri="{FF2B5EF4-FFF2-40B4-BE49-F238E27FC236}">
                <a16:creationId xmlns:a16="http://schemas.microsoft.com/office/drawing/2014/main" id="{A26B3069-9F8D-8F49-A8A7-E2462E12373F}"/>
              </a:ext>
            </a:extLst>
          </p:cNvPr>
          <p:cNvSpPr txBox="1"/>
          <p:nvPr/>
        </p:nvSpPr>
        <p:spPr>
          <a:xfrm>
            <a:off x="5228460" y="2351443"/>
            <a:ext cx="952175" cy="338554"/>
          </a:xfrm>
          <a:prstGeom prst="rect">
            <a:avLst/>
          </a:prstGeom>
          <a:noFill/>
        </p:spPr>
        <p:txBody>
          <a:bodyPr wrap="square" rtlCol="0">
            <a:spAutoFit/>
          </a:bodyPr>
          <a:lstStyle/>
          <a:p>
            <a:r>
              <a:rPr lang="en-US" sz="1600" b="1" dirty="0"/>
              <a:t>9,181</a:t>
            </a:r>
          </a:p>
        </p:txBody>
      </p:sp>
      <p:sp>
        <p:nvSpPr>
          <p:cNvPr id="43" name="TextBox 42">
            <a:extLst>
              <a:ext uri="{FF2B5EF4-FFF2-40B4-BE49-F238E27FC236}">
                <a16:creationId xmlns:a16="http://schemas.microsoft.com/office/drawing/2014/main" id="{B685F550-9E3F-2246-A1DE-39002E662806}"/>
              </a:ext>
            </a:extLst>
          </p:cNvPr>
          <p:cNvSpPr txBox="1"/>
          <p:nvPr/>
        </p:nvSpPr>
        <p:spPr>
          <a:xfrm>
            <a:off x="853425" y="4152532"/>
            <a:ext cx="671428" cy="338554"/>
          </a:xfrm>
          <a:prstGeom prst="rect">
            <a:avLst/>
          </a:prstGeom>
          <a:noFill/>
        </p:spPr>
        <p:txBody>
          <a:bodyPr wrap="square" rtlCol="0">
            <a:spAutoFit/>
          </a:bodyPr>
          <a:lstStyle/>
          <a:p>
            <a:r>
              <a:rPr lang="en-US" sz="1600" b="1" dirty="0"/>
              <a:t>525</a:t>
            </a:r>
          </a:p>
        </p:txBody>
      </p:sp>
      <p:sp>
        <p:nvSpPr>
          <p:cNvPr id="44" name="TextBox 43">
            <a:extLst>
              <a:ext uri="{FF2B5EF4-FFF2-40B4-BE49-F238E27FC236}">
                <a16:creationId xmlns:a16="http://schemas.microsoft.com/office/drawing/2014/main" id="{67BA7271-C920-4448-8B93-ED11D1C3F67E}"/>
              </a:ext>
            </a:extLst>
          </p:cNvPr>
          <p:cNvSpPr txBox="1"/>
          <p:nvPr/>
        </p:nvSpPr>
        <p:spPr>
          <a:xfrm>
            <a:off x="4049775" y="4174086"/>
            <a:ext cx="602733" cy="338554"/>
          </a:xfrm>
          <a:prstGeom prst="rect">
            <a:avLst/>
          </a:prstGeom>
          <a:noFill/>
        </p:spPr>
        <p:txBody>
          <a:bodyPr wrap="square" rtlCol="0">
            <a:spAutoFit/>
          </a:bodyPr>
          <a:lstStyle/>
          <a:p>
            <a:r>
              <a:rPr lang="en-US" sz="1600" b="1" dirty="0"/>
              <a:t>339</a:t>
            </a:r>
          </a:p>
        </p:txBody>
      </p:sp>
      <p:sp>
        <p:nvSpPr>
          <p:cNvPr id="45" name="TextBox 44">
            <a:extLst>
              <a:ext uri="{FF2B5EF4-FFF2-40B4-BE49-F238E27FC236}">
                <a16:creationId xmlns:a16="http://schemas.microsoft.com/office/drawing/2014/main" id="{33818445-19EA-174A-BFE4-2EB6DB593026}"/>
              </a:ext>
            </a:extLst>
          </p:cNvPr>
          <p:cNvSpPr txBox="1"/>
          <p:nvPr/>
        </p:nvSpPr>
        <p:spPr>
          <a:xfrm>
            <a:off x="4476177" y="3202513"/>
            <a:ext cx="766010" cy="338554"/>
          </a:xfrm>
          <a:prstGeom prst="rect">
            <a:avLst/>
          </a:prstGeom>
          <a:noFill/>
        </p:spPr>
        <p:txBody>
          <a:bodyPr wrap="square" rtlCol="0">
            <a:spAutoFit/>
          </a:bodyPr>
          <a:lstStyle/>
          <a:p>
            <a:r>
              <a:rPr lang="en-US" sz="1600" b="1" dirty="0"/>
              <a:t>3307</a:t>
            </a:r>
          </a:p>
        </p:txBody>
      </p:sp>
      <p:sp>
        <p:nvSpPr>
          <p:cNvPr id="46" name="TextBox 45">
            <a:extLst>
              <a:ext uri="{FF2B5EF4-FFF2-40B4-BE49-F238E27FC236}">
                <a16:creationId xmlns:a16="http://schemas.microsoft.com/office/drawing/2014/main" id="{C38847F4-490C-4443-AF9D-533A4087B756}"/>
              </a:ext>
            </a:extLst>
          </p:cNvPr>
          <p:cNvSpPr txBox="1"/>
          <p:nvPr/>
        </p:nvSpPr>
        <p:spPr>
          <a:xfrm>
            <a:off x="6519258" y="2467901"/>
            <a:ext cx="552125" cy="338554"/>
          </a:xfrm>
          <a:prstGeom prst="rect">
            <a:avLst/>
          </a:prstGeom>
          <a:noFill/>
        </p:spPr>
        <p:txBody>
          <a:bodyPr wrap="square" rtlCol="0">
            <a:spAutoFit/>
          </a:bodyPr>
          <a:lstStyle/>
          <a:p>
            <a:r>
              <a:rPr lang="en-US" sz="1600" b="1" dirty="0"/>
              <a:t>13</a:t>
            </a:r>
          </a:p>
        </p:txBody>
      </p:sp>
      <p:sp>
        <p:nvSpPr>
          <p:cNvPr id="47" name="TextBox 46">
            <a:extLst>
              <a:ext uri="{FF2B5EF4-FFF2-40B4-BE49-F238E27FC236}">
                <a16:creationId xmlns:a16="http://schemas.microsoft.com/office/drawing/2014/main" id="{4D40FF0E-CC24-9545-96FC-B81DD8045575}"/>
              </a:ext>
            </a:extLst>
          </p:cNvPr>
          <p:cNvSpPr txBox="1"/>
          <p:nvPr/>
        </p:nvSpPr>
        <p:spPr>
          <a:xfrm>
            <a:off x="1425428" y="4407577"/>
            <a:ext cx="560471" cy="338554"/>
          </a:xfrm>
          <a:prstGeom prst="rect">
            <a:avLst/>
          </a:prstGeom>
          <a:noFill/>
        </p:spPr>
        <p:txBody>
          <a:bodyPr wrap="square" rtlCol="0">
            <a:spAutoFit/>
          </a:bodyPr>
          <a:lstStyle/>
          <a:p>
            <a:r>
              <a:rPr lang="en-US" sz="1600" b="1" dirty="0"/>
              <a:t>23</a:t>
            </a:r>
          </a:p>
        </p:txBody>
      </p:sp>
      <p:sp>
        <p:nvSpPr>
          <p:cNvPr id="48" name="TextBox 47">
            <a:extLst>
              <a:ext uri="{FF2B5EF4-FFF2-40B4-BE49-F238E27FC236}">
                <a16:creationId xmlns:a16="http://schemas.microsoft.com/office/drawing/2014/main" id="{850FFB0F-A834-B24E-8082-89CC9195FF12}"/>
              </a:ext>
            </a:extLst>
          </p:cNvPr>
          <p:cNvSpPr txBox="1"/>
          <p:nvPr/>
        </p:nvSpPr>
        <p:spPr>
          <a:xfrm>
            <a:off x="3255443" y="4640087"/>
            <a:ext cx="581123" cy="338554"/>
          </a:xfrm>
          <a:prstGeom prst="rect">
            <a:avLst/>
          </a:prstGeom>
          <a:noFill/>
        </p:spPr>
        <p:txBody>
          <a:bodyPr wrap="square" rtlCol="0">
            <a:spAutoFit/>
          </a:bodyPr>
          <a:lstStyle/>
          <a:p>
            <a:r>
              <a:rPr lang="en-US" sz="1600" b="1" dirty="0"/>
              <a:t>12</a:t>
            </a:r>
          </a:p>
        </p:txBody>
      </p:sp>
      <p:sp>
        <p:nvSpPr>
          <p:cNvPr id="49" name="TextBox 48">
            <a:extLst>
              <a:ext uri="{FF2B5EF4-FFF2-40B4-BE49-F238E27FC236}">
                <a16:creationId xmlns:a16="http://schemas.microsoft.com/office/drawing/2014/main" id="{A911F0CE-4839-AD48-84BD-88A3A5F04FAA}"/>
              </a:ext>
            </a:extLst>
          </p:cNvPr>
          <p:cNvSpPr txBox="1"/>
          <p:nvPr/>
        </p:nvSpPr>
        <p:spPr>
          <a:xfrm>
            <a:off x="2967063" y="5332441"/>
            <a:ext cx="519087" cy="338554"/>
          </a:xfrm>
          <a:prstGeom prst="rect">
            <a:avLst/>
          </a:prstGeom>
          <a:noFill/>
        </p:spPr>
        <p:txBody>
          <a:bodyPr wrap="square" rtlCol="0">
            <a:spAutoFit/>
          </a:bodyPr>
          <a:lstStyle/>
          <a:p>
            <a:r>
              <a:rPr lang="en-US" sz="1600" b="1" dirty="0"/>
              <a:t>19</a:t>
            </a:r>
          </a:p>
        </p:txBody>
      </p:sp>
      <p:sp>
        <p:nvSpPr>
          <p:cNvPr id="50" name="TextBox 49">
            <a:extLst>
              <a:ext uri="{FF2B5EF4-FFF2-40B4-BE49-F238E27FC236}">
                <a16:creationId xmlns:a16="http://schemas.microsoft.com/office/drawing/2014/main" id="{D8DEDF4F-9279-AC4C-9479-9818F8984CEA}"/>
              </a:ext>
            </a:extLst>
          </p:cNvPr>
          <p:cNvSpPr txBox="1"/>
          <p:nvPr/>
        </p:nvSpPr>
        <p:spPr>
          <a:xfrm>
            <a:off x="7276818" y="2262450"/>
            <a:ext cx="597595" cy="338554"/>
          </a:xfrm>
          <a:prstGeom prst="rect">
            <a:avLst/>
          </a:prstGeom>
          <a:noFill/>
        </p:spPr>
        <p:txBody>
          <a:bodyPr wrap="square" rtlCol="0">
            <a:spAutoFit/>
          </a:bodyPr>
          <a:lstStyle/>
          <a:p>
            <a:r>
              <a:rPr lang="en-US" sz="1600" b="1" dirty="0"/>
              <a:t>191</a:t>
            </a:r>
          </a:p>
        </p:txBody>
      </p:sp>
      <p:sp>
        <p:nvSpPr>
          <p:cNvPr id="51" name="TextBox 50">
            <a:extLst>
              <a:ext uri="{FF2B5EF4-FFF2-40B4-BE49-F238E27FC236}">
                <a16:creationId xmlns:a16="http://schemas.microsoft.com/office/drawing/2014/main" id="{6DCD7C5A-5A96-474C-9EFA-75D8C0A06F69}"/>
              </a:ext>
            </a:extLst>
          </p:cNvPr>
          <p:cNvSpPr txBox="1"/>
          <p:nvPr/>
        </p:nvSpPr>
        <p:spPr>
          <a:xfrm>
            <a:off x="4239065" y="1727433"/>
            <a:ext cx="606264" cy="338554"/>
          </a:xfrm>
          <a:prstGeom prst="rect">
            <a:avLst/>
          </a:prstGeom>
          <a:noFill/>
        </p:spPr>
        <p:txBody>
          <a:bodyPr wrap="square" rtlCol="0">
            <a:spAutoFit/>
          </a:bodyPr>
          <a:lstStyle/>
          <a:p>
            <a:r>
              <a:rPr lang="en-US" sz="1600" b="1" dirty="0"/>
              <a:t>531</a:t>
            </a:r>
          </a:p>
        </p:txBody>
      </p:sp>
      <p:sp>
        <p:nvSpPr>
          <p:cNvPr id="53" name="Oval 52">
            <a:extLst>
              <a:ext uri="{FF2B5EF4-FFF2-40B4-BE49-F238E27FC236}">
                <a16:creationId xmlns:a16="http://schemas.microsoft.com/office/drawing/2014/main" id="{911C1207-0403-0047-AC21-34C087E6D599}"/>
              </a:ext>
            </a:extLst>
          </p:cNvPr>
          <p:cNvSpPr/>
          <p:nvPr/>
        </p:nvSpPr>
        <p:spPr>
          <a:xfrm>
            <a:off x="937111" y="1338817"/>
            <a:ext cx="2884772" cy="286413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169,318  </a:t>
            </a:r>
          </a:p>
        </p:txBody>
      </p:sp>
      <p:sp>
        <p:nvSpPr>
          <p:cNvPr id="54" name="Oval 53">
            <a:extLst>
              <a:ext uri="{FF2B5EF4-FFF2-40B4-BE49-F238E27FC236}">
                <a16:creationId xmlns:a16="http://schemas.microsoft.com/office/drawing/2014/main" id="{11D9C019-3EA4-1C45-8151-DFEC64A44AB5}"/>
              </a:ext>
            </a:extLst>
          </p:cNvPr>
          <p:cNvSpPr/>
          <p:nvPr/>
        </p:nvSpPr>
        <p:spPr>
          <a:xfrm>
            <a:off x="5648578" y="951063"/>
            <a:ext cx="873474" cy="78095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2461</a:t>
            </a:r>
            <a:r>
              <a:rPr lang="en-US" sz="1600" b="1" dirty="0"/>
              <a:t>  </a:t>
            </a:r>
          </a:p>
        </p:txBody>
      </p:sp>
      <p:sp>
        <p:nvSpPr>
          <p:cNvPr id="55" name="Oval 54">
            <a:extLst>
              <a:ext uri="{FF2B5EF4-FFF2-40B4-BE49-F238E27FC236}">
                <a16:creationId xmlns:a16="http://schemas.microsoft.com/office/drawing/2014/main" id="{C32B5BA8-B70D-F041-8D70-1D989BA3E45A}"/>
              </a:ext>
            </a:extLst>
          </p:cNvPr>
          <p:cNvSpPr/>
          <p:nvPr/>
        </p:nvSpPr>
        <p:spPr>
          <a:xfrm>
            <a:off x="6043165" y="4583575"/>
            <a:ext cx="957775" cy="9598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9946  </a:t>
            </a:r>
          </a:p>
        </p:txBody>
      </p:sp>
      <p:sp>
        <p:nvSpPr>
          <p:cNvPr id="58" name="Oval 57">
            <a:extLst>
              <a:ext uri="{FF2B5EF4-FFF2-40B4-BE49-F238E27FC236}">
                <a16:creationId xmlns:a16="http://schemas.microsoft.com/office/drawing/2014/main" id="{0A45823D-F3E3-1745-99AC-63808747CD5C}"/>
              </a:ext>
            </a:extLst>
          </p:cNvPr>
          <p:cNvSpPr/>
          <p:nvPr/>
        </p:nvSpPr>
        <p:spPr>
          <a:xfrm>
            <a:off x="1786639" y="4765517"/>
            <a:ext cx="565888" cy="559195"/>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t>281</a:t>
            </a:r>
            <a:r>
              <a:rPr lang="en-US" sz="1200" b="1" dirty="0"/>
              <a:t>  </a:t>
            </a:r>
          </a:p>
        </p:txBody>
      </p:sp>
      <p:cxnSp>
        <p:nvCxnSpPr>
          <p:cNvPr id="59" name="Curved Connector 58">
            <a:extLst>
              <a:ext uri="{FF2B5EF4-FFF2-40B4-BE49-F238E27FC236}">
                <a16:creationId xmlns:a16="http://schemas.microsoft.com/office/drawing/2014/main" id="{9BF216FD-FE0D-7C43-9595-25989E048FE2}"/>
              </a:ext>
            </a:extLst>
          </p:cNvPr>
          <p:cNvCxnSpPr>
            <a:cxnSpLocks/>
            <a:stCxn id="53" idx="6"/>
            <a:endCxn id="55" idx="1"/>
          </p:cNvCxnSpPr>
          <p:nvPr/>
        </p:nvCxnSpPr>
        <p:spPr>
          <a:xfrm>
            <a:off x="3821883" y="2770885"/>
            <a:ext cx="2361545" cy="1953253"/>
          </a:xfrm>
          <a:prstGeom prst="curvedConnector2">
            <a:avLst/>
          </a:prstGeom>
          <a:ln w="50800">
            <a:gradFill>
              <a:gsLst>
                <a:gs pos="41000">
                  <a:srgbClr val="FF0000"/>
                </a:gs>
                <a:gs pos="35000">
                  <a:srgbClr val="FF0000"/>
                </a:gs>
                <a:gs pos="0">
                  <a:srgbClr val="0070C0"/>
                </a:gs>
                <a:gs pos="47000">
                  <a:srgbClr val="FF0000"/>
                </a:gs>
                <a:gs pos="100000">
                  <a:srgbClr val="0070C0"/>
                </a:gs>
              </a:gsLst>
              <a:lin ang="5400000" scaled="1"/>
            </a:gra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0" name="Curved Connector 59">
            <a:extLst>
              <a:ext uri="{FF2B5EF4-FFF2-40B4-BE49-F238E27FC236}">
                <a16:creationId xmlns:a16="http://schemas.microsoft.com/office/drawing/2014/main" id="{256C69B6-056E-CF49-99D1-2BCBD11D947B}"/>
              </a:ext>
            </a:extLst>
          </p:cNvPr>
          <p:cNvCxnSpPr>
            <a:cxnSpLocks/>
            <a:stCxn id="53" idx="2"/>
            <a:endCxn id="58" idx="2"/>
          </p:cNvCxnSpPr>
          <p:nvPr/>
        </p:nvCxnSpPr>
        <p:spPr>
          <a:xfrm rot="10800000" flipH="1" flipV="1">
            <a:off x="937111" y="2770885"/>
            <a:ext cx="849528" cy="2274230"/>
          </a:xfrm>
          <a:prstGeom prst="curvedConnector3">
            <a:avLst>
              <a:gd name="adj1" fmla="val -26909"/>
            </a:avLst>
          </a:prstGeom>
          <a:ln w="38100">
            <a:gradFill flip="none" rotWithShape="1">
              <a:gsLst>
                <a:gs pos="0">
                  <a:srgbClr val="00B050"/>
                </a:gs>
                <a:gs pos="100000">
                  <a:srgbClr val="FF0000"/>
                </a:gs>
              </a:gsLst>
              <a:lin ang="16200000" scaled="1"/>
              <a:tileRect/>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1" name="Curved Connector 60">
            <a:extLst>
              <a:ext uri="{FF2B5EF4-FFF2-40B4-BE49-F238E27FC236}">
                <a16:creationId xmlns:a16="http://schemas.microsoft.com/office/drawing/2014/main" id="{BEBB0B53-2040-1746-8867-B8F0F49EC03C}"/>
              </a:ext>
            </a:extLst>
          </p:cNvPr>
          <p:cNvCxnSpPr>
            <a:cxnSpLocks/>
            <a:stCxn id="55" idx="3"/>
            <a:endCxn id="53" idx="4"/>
          </p:cNvCxnSpPr>
          <p:nvPr/>
        </p:nvCxnSpPr>
        <p:spPr>
          <a:xfrm rot="5400000" flipH="1">
            <a:off x="3681521" y="2900930"/>
            <a:ext cx="1199883" cy="3803931"/>
          </a:xfrm>
          <a:prstGeom prst="curvedConnector3">
            <a:avLst>
              <a:gd name="adj1" fmla="val 16863"/>
            </a:avLst>
          </a:prstGeom>
          <a:ln w="38100">
            <a:gradFill>
              <a:gsLst>
                <a:gs pos="0">
                  <a:srgbClr val="FF0000"/>
                </a:gs>
                <a:gs pos="56000">
                  <a:srgbClr val="0070C0"/>
                </a:gs>
                <a:gs pos="96000">
                  <a:srgbClr val="FF0000"/>
                </a:gs>
              </a:gsLst>
              <a:lin ang="5400000" scaled="1"/>
            </a:gra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2" name="Curved Connector 61">
            <a:extLst>
              <a:ext uri="{FF2B5EF4-FFF2-40B4-BE49-F238E27FC236}">
                <a16:creationId xmlns:a16="http://schemas.microsoft.com/office/drawing/2014/main" id="{77CAD1B6-EA15-4749-B648-A56079328A73}"/>
              </a:ext>
            </a:extLst>
          </p:cNvPr>
          <p:cNvCxnSpPr>
            <a:cxnSpLocks/>
            <a:stCxn id="58" idx="0"/>
            <a:endCxn id="53" idx="3"/>
          </p:cNvCxnSpPr>
          <p:nvPr/>
        </p:nvCxnSpPr>
        <p:spPr>
          <a:xfrm rot="16200000" flipV="1">
            <a:off x="1223577" y="3919510"/>
            <a:ext cx="982007" cy="710007"/>
          </a:xfrm>
          <a:prstGeom prst="curvedConnector3">
            <a:avLst>
              <a:gd name="adj1" fmla="val 50000"/>
            </a:avLst>
          </a:prstGeom>
          <a:ln w="38100">
            <a:gradFill>
              <a:gsLst>
                <a:gs pos="75000">
                  <a:srgbClr val="00B050"/>
                </a:gs>
                <a:gs pos="25000">
                  <a:srgbClr val="00B050"/>
                </a:gs>
                <a:gs pos="0">
                  <a:srgbClr val="00B050"/>
                </a:gs>
                <a:gs pos="50000">
                  <a:srgbClr val="FF0000"/>
                </a:gs>
                <a:gs pos="100000">
                  <a:srgbClr val="00B050"/>
                </a:gs>
              </a:gsLst>
              <a:lin ang="5400000" scaled="1"/>
            </a:gra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63" name="Curved Connector 62">
            <a:extLst>
              <a:ext uri="{FF2B5EF4-FFF2-40B4-BE49-F238E27FC236}">
                <a16:creationId xmlns:a16="http://schemas.microsoft.com/office/drawing/2014/main" id="{D0180F8C-9E81-2042-8FF4-A1A8C43034F2}"/>
              </a:ext>
            </a:extLst>
          </p:cNvPr>
          <p:cNvCxnSpPr>
            <a:cxnSpLocks/>
            <a:stCxn id="53" idx="0"/>
            <a:endCxn id="54" idx="1"/>
          </p:cNvCxnSpPr>
          <p:nvPr/>
        </p:nvCxnSpPr>
        <p:spPr>
          <a:xfrm rot="5400000" flipH="1" flipV="1">
            <a:off x="3941303" y="-496375"/>
            <a:ext cx="273386" cy="3396998"/>
          </a:xfrm>
          <a:prstGeom prst="curvedConnector3">
            <a:avLst>
              <a:gd name="adj1" fmla="val 225452"/>
            </a:avLst>
          </a:prstGeom>
          <a:ln w="76200">
            <a:gradFill>
              <a:gsLst>
                <a:gs pos="0">
                  <a:srgbClr val="FF0000"/>
                </a:gs>
                <a:gs pos="100000">
                  <a:srgbClr val="7030A0"/>
                </a:gs>
              </a:gsLst>
              <a:lin ang="5400000" scaled="1"/>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4" name="Curved Connector 63">
            <a:extLst>
              <a:ext uri="{FF2B5EF4-FFF2-40B4-BE49-F238E27FC236}">
                <a16:creationId xmlns:a16="http://schemas.microsoft.com/office/drawing/2014/main" id="{0E57A779-544E-5D48-B56D-0023F9D5BDD7}"/>
              </a:ext>
            </a:extLst>
          </p:cNvPr>
          <p:cNvCxnSpPr>
            <a:cxnSpLocks/>
            <a:endCxn id="55" idx="0"/>
          </p:cNvCxnSpPr>
          <p:nvPr/>
        </p:nvCxnSpPr>
        <p:spPr>
          <a:xfrm>
            <a:off x="3698865" y="2204266"/>
            <a:ext cx="2823188" cy="2379309"/>
          </a:xfrm>
          <a:prstGeom prst="curvedConnector2">
            <a:avLst/>
          </a:prstGeom>
          <a:ln w="76200">
            <a:gradFill>
              <a:gsLst>
                <a:gs pos="0">
                  <a:srgbClr val="FF0000"/>
                </a:gs>
                <a:gs pos="100000">
                  <a:srgbClr val="0070C0"/>
                </a:gs>
              </a:gsLst>
              <a:lin ang="5400000" scaled="1"/>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5" name="Curved Connector 64">
            <a:extLst>
              <a:ext uri="{FF2B5EF4-FFF2-40B4-BE49-F238E27FC236}">
                <a16:creationId xmlns:a16="http://schemas.microsoft.com/office/drawing/2014/main" id="{EC3B58D8-1D41-9A4B-A797-D46890FBA4D7}"/>
              </a:ext>
            </a:extLst>
          </p:cNvPr>
          <p:cNvCxnSpPr>
            <a:cxnSpLocks/>
            <a:stCxn id="55" idx="4"/>
            <a:endCxn id="58" idx="4"/>
          </p:cNvCxnSpPr>
          <p:nvPr/>
        </p:nvCxnSpPr>
        <p:spPr>
          <a:xfrm rot="5400000" flipH="1">
            <a:off x="4186474" y="3207821"/>
            <a:ext cx="218687" cy="4452470"/>
          </a:xfrm>
          <a:prstGeom prst="curvedConnector3">
            <a:avLst>
              <a:gd name="adj1" fmla="val -104533"/>
            </a:avLst>
          </a:prstGeom>
          <a:ln w="38100">
            <a:gradFill>
              <a:gsLst>
                <a:gs pos="0">
                  <a:srgbClr val="0070C0"/>
                </a:gs>
                <a:gs pos="100000">
                  <a:srgbClr val="00B050"/>
                </a:gs>
              </a:gsLst>
              <a:lin ang="5400000" scaled="1"/>
            </a:gradFill>
            <a:headEnd type="stealth" w="lg" len="lg"/>
            <a:tailEnd type="none" w="lg" len="lg"/>
          </a:ln>
        </p:spPr>
        <p:style>
          <a:lnRef idx="1">
            <a:schemeClr val="accent1"/>
          </a:lnRef>
          <a:fillRef idx="0">
            <a:schemeClr val="accent1"/>
          </a:fillRef>
          <a:effectRef idx="0">
            <a:schemeClr val="accent1"/>
          </a:effectRef>
          <a:fontRef idx="minor">
            <a:schemeClr val="tx1"/>
          </a:fontRef>
        </p:style>
      </p:cxnSp>
      <p:cxnSp>
        <p:nvCxnSpPr>
          <p:cNvPr id="66" name="Curved Connector 65">
            <a:extLst>
              <a:ext uri="{FF2B5EF4-FFF2-40B4-BE49-F238E27FC236}">
                <a16:creationId xmlns:a16="http://schemas.microsoft.com/office/drawing/2014/main" id="{A4BB8411-DC55-A546-AF16-A6FA7F6EC030}"/>
              </a:ext>
            </a:extLst>
          </p:cNvPr>
          <p:cNvCxnSpPr>
            <a:cxnSpLocks/>
            <a:stCxn id="55" idx="6"/>
            <a:endCxn id="54" idx="6"/>
          </p:cNvCxnSpPr>
          <p:nvPr/>
        </p:nvCxnSpPr>
        <p:spPr>
          <a:xfrm flipH="1" flipV="1">
            <a:off x="6522052" y="1341540"/>
            <a:ext cx="478888" cy="3721947"/>
          </a:xfrm>
          <a:prstGeom prst="curvedConnector3">
            <a:avLst>
              <a:gd name="adj1" fmla="val -47736"/>
            </a:avLst>
          </a:prstGeom>
          <a:ln w="76200">
            <a:gradFill flip="none" rotWithShape="1">
              <a:gsLst>
                <a:gs pos="0">
                  <a:srgbClr val="7030A0"/>
                </a:gs>
                <a:gs pos="60000">
                  <a:schemeClr val="accent5">
                    <a:lumMod val="95000"/>
                    <a:lumOff val="5000"/>
                  </a:schemeClr>
                </a:gs>
                <a:gs pos="100000">
                  <a:schemeClr val="accent5">
                    <a:lumMod val="60000"/>
                  </a:schemeClr>
                </a:gs>
              </a:gsLst>
              <a:lin ang="2700000" scaled="1"/>
              <a:tileRect/>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7" name="Curved Connector 66">
            <a:extLst>
              <a:ext uri="{FF2B5EF4-FFF2-40B4-BE49-F238E27FC236}">
                <a16:creationId xmlns:a16="http://schemas.microsoft.com/office/drawing/2014/main" id="{4BBA4C00-EA23-1C44-BC7E-2EB9505317FF}"/>
              </a:ext>
            </a:extLst>
          </p:cNvPr>
          <p:cNvCxnSpPr>
            <a:cxnSpLocks/>
            <a:stCxn id="55" idx="2"/>
            <a:endCxn id="53" idx="5"/>
          </p:cNvCxnSpPr>
          <p:nvPr/>
        </p:nvCxnSpPr>
        <p:spPr>
          <a:xfrm rot="10800000">
            <a:off x="3399419" y="3783511"/>
            <a:ext cx="2643747" cy="1279977"/>
          </a:xfrm>
          <a:prstGeom prst="curvedConnector2">
            <a:avLst/>
          </a:prstGeom>
          <a:ln w="76200">
            <a:gradFill>
              <a:gsLst>
                <a:gs pos="0">
                  <a:srgbClr val="0070C0"/>
                </a:gs>
                <a:gs pos="100000">
                  <a:srgbClr val="FF0000"/>
                </a:gs>
              </a:gsLst>
              <a:lin ang="5400000" scaled="1"/>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8" name="Curved Connector 67">
            <a:extLst>
              <a:ext uri="{FF2B5EF4-FFF2-40B4-BE49-F238E27FC236}">
                <a16:creationId xmlns:a16="http://schemas.microsoft.com/office/drawing/2014/main" id="{412A80C5-8F31-4745-A921-558546B0A67E}"/>
              </a:ext>
            </a:extLst>
          </p:cNvPr>
          <p:cNvCxnSpPr>
            <a:cxnSpLocks/>
            <a:stCxn id="54" idx="5"/>
            <a:endCxn id="55" idx="7"/>
          </p:cNvCxnSpPr>
          <p:nvPr/>
        </p:nvCxnSpPr>
        <p:spPr>
          <a:xfrm rot="16200000" flipH="1">
            <a:off x="5074161" y="2937622"/>
            <a:ext cx="3106490" cy="466542"/>
          </a:xfrm>
          <a:prstGeom prst="curvedConnector3">
            <a:avLst>
              <a:gd name="adj1" fmla="val 50000"/>
            </a:avLst>
          </a:prstGeom>
          <a:ln w="38100">
            <a:gradFill>
              <a:gsLst>
                <a:gs pos="0">
                  <a:srgbClr val="7030A0"/>
                </a:gs>
                <a:gs pos="54000">
                  <a:schemeClr val="accent1">
                    <a:lumMod val="60000"/>
                    <a:lumOff val="40000"/>
                  </a:schemeClr>
                </a:gs>
                <a:gs pos="100000">
                  <a:srgbClr val="7030A0"/>
                </a:gs>
              </a:gsLst>
              <a:lin ang="5400000" scaled="1"/>
            </a:gra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9" name="Curved Connector 68">
            <a:extLst>
              <a:ext uri="{FF2B5EF4-FFF2-40B4-BE49-F238E27FC236}">
                <a16:creationId xmlns:a16="http://schemas.microsoft.com/office/drawing/2014/main" id="{172E6A01-86C8-BC48-8A5A-3DA30118D6AD}"/>
              </a:ext>
            </a:extLst>
          </p:cNvPr>
          <p:cNvCxnSpPr>
            <a:cxnSpLocks/>
            <a:stCxn id="54" idx="3"/>
            <a:endCxn id="53" idx="7"/>
          </p:cNvCxnSpPr>
          <p:nvPr/>
        </p:nvCxnSpPr>
        <p:spPr>
          <a:xfrm rot="5400000">
            <a:off x="4517651" y="499416"/>
            <a:ext cx="140612" cy="2377077"/>
          </a:xfrm>
          <a:prstGeom prst="curvedConnector5">
            <a:avLst>
              <a:gd name="adj1" fmla="val 162575"/>
              <a:gd name="adj2" fmla="val 43804"/>
              <a:gd name="adj3" fmla="val -62575"/>
            </a:avLst>
          </a:prstGeom>
          <a:ln w="50800">
            <a:gradFill>
              <a:gsLst>
                <a:gs pos="44000">
                  <a:srgbClr val="7030A0"/>
                </a:gs>
                <a:gs pos="32000">
                  <a:srgbClr val="FF0000"/>
                </a:gs>
                <a:gs pos="22000">
                  <a:srgbClr val="7030A0"/>
                </a:gs>
                <a:gs pos="0">
                  <a:srgbClr val="7030A0"/>
                </a:gs>
                <a:gs pos="100000">
                  <a:srgbClr val="7030A0"/>
                </a:gs>
              </a:gsLst>
              <a:lin ang="5400000" scaled="1"/>
            </a:gra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0" name="Curved Connector 39">
            <a:extLst>
              <a:ext uri="{FF2B5EF4-FFF2-40B4-BE49-F238E27FC236}">
                <a16:creationId xmlns:a16="http://schemas.microsoft.com/office/drawing/2014/main" id="{2C2F0E5D-E7CE-46EC-94C2-F862239FE7BE}"/>
              </a:ext>
            </a:extLst>
          </p:cNvPr>
          <p:cNvCxnSpPr>
            <a:cxnSpLocks/>
          </p:cNvCxnSpPr>
          <p:nvPr/>
        </p:nvCxnSpPr>
        <p:spPr>
          <a:xfrm rot="10800000" flipV="1">
            <a:off x="2853905" y="1210831"/>
            <a:ext cx="2794672" cy="208873"/>
          </a:xfrm>
          <a:prstGeom prst="curvedConnector3">
            <a:avLst>
              <a:gd name="adj1" fmla="val 50000"/>
            </a:avLst>
          </a:prstGeom>
          <a:ln w="50800">
            <a:gradFill>
              <a:gsLst>
                <a:gs pos="100000">
                  <a:srgbClr val="FF0000"/>
                </a:gs>
                <a:gs pos="58000">
                  <a:srgbClr val="BC164B"/>
                </a:gs>
                <a:gs pos="46000">
                  <a:srgbClr val="7030A0"/>
                </a:gs>
                <a:gs pos="0">
                  <a:srgbClr val="7030A0"/>
                </a:gs>
                <a:gs pos="79000">
                  <a:srgbClr val="F1050F"/>
                </a:gs>
                <a:gs pos="100000">
                  <a:srgbClr val="FF0000"/>
                </a:gs>
              </a:gsLst>
              <a:lin ang="5400000" scaled="1"/>
            </a:gra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953B6610-16E3-FD94-4CA4-955819A8F21F}"/>
              </a:ext>
            </a:extLst>
          </p:cNvPr>
          <p:cNvSpPr txBox="1"/>
          <p:nvPr/>
        </p:nvSpPr>
        <p:spPr>
          <a:xfrm>
            <a:off x="4814118" y="1232427"/>
            <a:ext cx="711143" cy="338554"/>
          </a:xfrm>
          <a:prstGeom prst="rect">
            <a:avLst/>
          </a:prstGeom>
          <a:noFill/>
        </p:spPr>
        <p:txBody>
          <a:bodyPr wrap="square" rtlCol="0">
            <a:spAutoFit/>
          </a:bodyPr>
          <a:lstStyle/>
          <a:p>
            <a:r>
              <a:rPr lang="en-US" sz="1600" b="1" dirty="0"/>
              <a:t>306</a:t>
            </a:r>
          </a:p>
        </p:txBody>
      </p:sp>
    </p:spTree>
    <p:extLst>
      <p:ext uri="{BB962C8B-B14F-4D97-AF65-F5344CB8AC3E}">
        <p14:creationId xmlns:p14="http://schemas.microsoft.com/office/powerpoint/2010/main" val="2011792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46">
            <a:extLst>
              <a:ext uri="{FF2B5EF4-FFF2-40B4-BE49-F238E27FC236}">
                <a16:creationId xmlns:a16="http://schemas.microsoft.com/office/drawing/2014/main" id="{C016BFDD-2784-EA6D-EFED-8318D0753A98}"/>
              </a:ext>
            </a:extLst>
          </p:cNvPr>
          <p:cNvPicPr>
            <a:picLocks noChangeAspect="1"/>
          </p:cNvPicPr>
          <p:nvPr/>
        </p:nvPicPr>
        <p:blipFill>
          <a:blip r:embed="rId3"/>
          <a:stretch>
            <a:fillRect/>
          </a:stretch>
        </p:blipFill>
        <p:spPr>
          <a:xfrm>
            <a:off x="3279617" y="4170002"/>
            <a:ext cx="2606040" cy="1563624"/>
          </a:xfrm>
          <a:prstGeom prst="rect">
            <a:avLst/>
          </a:prstGeom>
        </p:spPr>
      </p:pic>
      <p:sp>
        <p:nvSpPr>
          <p:cNvPr id="2" name="TextBox 1">
            <a:extLst>
              <a:ext uri="{FF2B5EF4-FFF2-40B4-BE49-F238E27FC236}">
                <a16:creationId xmlns:a16="http://schemas.microsoft.com/office/drawing/2014/main" id="{8DAED906-FCA0-784C-8FE1-5D5B46F6CEC2}"/>
              </a:ext>
            </a:extLst>
          </p:cNvPr>
          <p:cNvSpPr txBox="1"/>
          <p:nvPr/>
        </p:nvSpPr>
        <p:spPr>
          <a:xfrm>
            <a:off x="2940785" y="260462"/>
            <a:ext cx="3254737" cy="523220"/>
          </a:xfrm>
          <a:prstGeom prst="rect">
            <a:avLst/>
          </a:prstGeom>
          <a:noFill/>
        </p:spPr>
        <p:txBody>
          <a:bodyPr wrap="none" rtlCol="0">
            <a:spAutoFit/>
          </a:bodyPr>
          <a:lstStyle/>
          <a:p>
            <a:pPr algn="ctr"/>
            <a:r>
              <a:rPr lang="en-US" sz="2800" dirty="0"/>
              <a:t>Primary Participation</a:t>
            </a:r>
          </a:p>
        </p:txBody>
      </p:sp>
      <p:sp>
        <p:nvSpPr>
          <p:cNvPr id="17" name="TextBox 16">
            <a:extLst>
              <a:ext uri="{FF2B5EF4-FFF2-40B4-BE49-F238E27FC236}">
                <a16:creationId xmlns:a16="http://schemas.microsoft.com/office/drawing/2014/main" id="{012BFB5E-0038-F64E-9297-8D712A82B6E1}"/>
              </a:ext>
            </a:extLst>
          </p:cNvPr>
          <p:cNvSpPr txBox="1"/>
          <p:nvPr/>
        </p:nvSpPr>
        <p:spPr>
          <a:xfrm>
            <a:off x="3006379" y="662730"/>
            <a:ext cx="3189143" cy="369332"/>
          </a:xfrm>
          <a:prstGeom prst="rect">
            <a:avLst/>
          </a:prstGeom>
          <a:noFill/>
        </p:spPr>
        <p:txBody>
          <a:bodyPr wrap="none" rtlCol="0">
            <a:spAutoFit/>
          </a:bodyPr>
          <a:lstStyle/>
          <a:p>
            <a:r>
              <a:rPr lang="en-US" dirty="0"/>
              <a:t>Walk From Votes to Registration</a:t>
            </a:r>
          </a:p>
        </p:txBody>
      </p:sp>
      <p:sp>
        <p:nvSpPr>
          <p:cNvPr id="28" name="TextBox 27">
            <a:extLst>
              <a:ext uri="{FF2B5EF4-FFF2-40B4-BE49-F238E27FC236}">
                <a16:creationId xmlns:a16="http://schemas.microsoft.com/office/drawing/2014/main" id="{C574559E-27E3-DD40-8AE3-B712A0B28DD1}"/>
              </a:ext>
            </a:extLst>
          </p:cNvPr>
          <p:cNvSpPr txBox="1"/>
          <p:nvPr/>
        </p:nvSpPr>
        <p:spPr>
          <a:xfrm>
            <a:off x="1050821" y="3039466"/>
            <a:ext cx="1309846" cy="276999"/>
          </a:xfrm>
          <a:prstGeom prst="rect">
            <a:avLst/>
          </a:prstGeom>
          <a:noFill/>
        </p:spPr>
        <p:txBody>
          <a:bodyPr wrap="none" rtlCol="0">
            <a:spAutoFit/>
          </a:bodyPr>
          <a:lstStyle/>
          <a:p>
            <a:r>
              <a:rPr lang="en-US" sz="1200" dirty="0"/>
              <a:t>43,620 Registered</a:t>
            </a:r>
          </a:p>
        </p:txBody>
      </p:sp>
      <p:sp>
        <p:nvSpPr>
          <p:cNvPr id="29" name="TextBox 28">
            <a:extLst>
              <a:ext uri="{FF2B5EF4-FFF2-40B4-BE49-F238E27FC236}">
                <a16:creationId xmlns:a16="http://schemas.microsoft.com/office/drawing/2014/main" id="{0091BD51-82DA-4B48-8142-BAC809BE7AA0}"/>
              </a:ext>
            </a:extLst>
          </p:cNvPr>
          <p:cNvSpPr txBox="1"/>
          <p:nvPr/>
        </p:nvSpPr>
        <p:spPr>
          <a:xfrm>
            <a:off x="4018506" y="3064091"/>
            <a:ext cx="1388393" cy="276999"/>
          </a:xfrm>
          <a:prstGeom prst="rect">
            <a:avLst/>
          </a:prstGeom>
          <a:noFill/>
        </p:spPr>
        <p:txBody>
          <a:bodyPr wrap="none" rtlCol="0">
            <a:spAutoFit/>
          </a:bodyPr>
          <a:lstStyle/>
          <a:p>
            <a:r>
              <a:rPr lang="en-US" sz="1200" dirty="0"/>
              <a:t>169,468 Registered</a:t>
            </a:r>
          </a:p>
        </p:txBody>
      </p:sp>
      <p:sp>
        <p:nvSpPr>
          <p:cNvPr id="30" name="TextBox 29">
            <a:extLst>
              <a:ext uri="{FF2B5EF4-FFF2-40B4-BE49-F238E27FC236}">
                <a16:creationId xmlns:a16="http://schemas.microsoft.com/office/drawing/2014/main" id="{905CC6DF-8EDE-EF4B-87FA-E3374C629716}"/>
              </a:ext>
            </a:extLst>
          </p:cNvPr>
          <p:cNvSpPr txBox="1"/>
          <p:nvPr/>
        </p:nvSpPr>
        <p:spPr>
          <a:xfrm>
            <a:off x="7091097" y="3039466"/>
            <a:ext cx="1388393" cy="276999"/>
          </a:xfrm>
          <a:prstGeom prst="rect">
            <a:avLst/>
          </a:prstGeom>
          <a:noFill/>
        </p:spPr>
        <p:txBody>
          <a:bodyPr wrap="none" rtlCol="0">
            <a:spAutoFit/>
          </a:bodyPr>
          <a:lstStyle/>
          <a:p>
            <a:r>
              <a:rPr lang="en-US" sz="1200" dirty="0"/>
              <a:t>239,257 Registered</a:t>
            </a:r>
          </a:p>
        </p:txBody>
      </p:sp>
      <p:pic>
        <p:nvPicPr>
          <p:cNvPr id="36" name="Picture 35">
            <a:extLst>
              <a:ext uri="{FF2B5EF4-FFF2-40B4-BE49-F238E27FC236}">
                <a16:creationId xmlns:a16="http://schemas.microsoft.com/office/drawing/2014/main" id="{2C69F899-1319-B65D-136D-9C4D082AEF4C}"/>
              </a:ext>
            </a:extLst>
          </p:cNvPr>
          <p:cNvPicPr>
            <a:picLocks noChangeAspect="1"/>
          </p:cNvPicPr>
          <p:nvPr/>
        </p:nvPicPr>
        <p:blipFill>
          <a:blip r:embed="rId4"/>
          <a:stretch>
            <a:fillRect/>
          </a:stretch>
        </p:blipFill>
        <p:spPr>
          <a:xfrm>
            <a:off x="278471" y="1455096"/>
            <a:ext cx="2608512" cy="1565107"/>
          </a:xfrm>
          <a:prstGeom prst="rect">
            <a:avLst/>
          </a:prstGeom>
        </p:spPr>
      </p:pic>
      <p:sp>
        <p:nvSpPr>
          <p:cNvPr id="37" name="TextBox 36">
            <a:extLst>
              <a:ext uri="{FF2B5EF4-FFF2-40B4-BE49-F238E27FC236}">
                <a16:creationId xmlns:a16="http://schemas.microsoft.com/office/drawing/2014/main" id="{96869A3B-3C25-6F69-A6AA-7D7A2B966F60}"/>
              </a:ext>
            </a:extLst>
          </p:cNvPr>
          <p:cNvSpPr txBox="1"/>
          <p:nvPr/>
        </p:nvSpPr>
        <p:spPr>
          <a:xfrm>
            <a:off x="2291023" y="1931022"/>
            <a:ext cx="360996" cy="215444"/>
          </a:xfrm>
          <a:prstGeom prst="rect">
            <a:avLst/>
          </a:prstGeom>
          <a:noFill/>
        </p:spPr>
        <p:txBody>
          <a:bodyPr wrap="none" rtlCol="0">
            <a:spAutoFit/>
          </a:bodyPr>
          <a:lstStyle/>
          <a:p>
            <a:r>
              <a:rPr lang="en-US" sz="800" b="1" dirty="0">
                <a:solidFill>
                  <a:schemeClr val="bg1"/>
                </a:solidFill>
              </a:rPr>
              <a:t>40%</a:t>
            </a:r>
          </a:p>
        </p:txBody>
      </p:sp>
      <p:sp>
        <p:nvSpPr>
          <p:cNvPr id="38" name="TextBox 37">
            <a:extLst>
              <a:ext uri="{FF2B5EF4-FFF2-40B4-BE49-F238E27FC236}">
                <a16:creationId xmlns:a16="http://schemas.microsoft.com/office/drawing/2014/main" id="{8F9D9259-FD42-C48C-1E9B-F24160FEF734}"/>
              </a:ext>
            </a:extLst>
          </p:cNvPr>
          <p:cNvSpPr txBox="1"/>
          <p:nvPr/>
        </p:nvSpPr>
        <p:spPr>
          <a:xfrm>
            <a:off x="1529115" y="2279215"/>
            <a:ext cx="360996" cy="215444"/>
          </a:xfrm>
          <a:prstGeom prst="rect">
            <a:avLst/>
          </a:prstGeom>
          <a:noFill/>
        </p:spPr>
        <p:txBody>
          <a:bodyPr wrap="none" rtlCol="0">
            <a:spAutoFit/>
          </a:bodyPr>
          <a:lstStyle/>
          <a:p>
            <a:r>
              <a:rPr lang="en-US" sz="800" b="1" dirty="0">
                <a:solidFill>
                  <a:schemeClr val="bg1"/>
                </a:solidFill>
              </a:rPr>
              <a:t>29%</a:t>
            </a:r>
          </a:p>
        </p:txBody>
      </p:sp>
      <p:sp>
        <p:nvSpPr>
          <p:cNvPr id="39" name="TextBox 38">
            <a:extLst>
              <a:ext uri="{FF2B5EF4-FFF2-40B4-BE49-F238E27FC236}">
                <a16:creationId xmlns:a16="http://schemas.microsoft.com/office/drawing/2014/main" id="{AC0D9CCC-4281-414E-06AF-3E4B2C2E6241}"/>
              </a:ext>
            </a:extLst>
          </p:cNvPr>
          <p:cNvSpPr txBox="1"/>
          <p:nvPr/>
        </p:nvSpPr>
        <p:spPr>
          <a:xfrm>
            <a:off x="772367" y="2583676"/>
            <a:ext cx="360996" cy="215444"/>
          </a:xfrm>
          <a:prstGeom prst="rect">
            <a:avLst/>
          </a:prstGeom>
          <a:noFill/>
        </p:spPr>
        <p:txBody>
          <a:bodyPr wrap="none" rtlCol="0">
            <a:spAutoFit/>
          </a:bodyPr>
          <a:lstStyle/>
          <a:p>
            <a:r>
              <a:rPr lang="en-US" sz="800" b="1" dirty="0">
                <a:solidFill>
                  <a:schemeClr val="bg1"/>
                </a:solidFill>
              </a:rPr>
              <a:t>31%</a:t>
            </a:r>
          </a:p>
        </p:txBody>
      </p:sp>
      <p:pic>
        <p:nvPicPr>
          <p:cNvPr id="41" name="Picture 40">
            <a:extLst>
              <a:ext uri="{FF2B5EF4-FFF2-40B4-BE49-F238E27FC236}">
                <a16:creationId xmlns:a16="http://schemas.microsoft.com/office/drawing/2014/main" id="{F19ECF33-2EDA-FCCF-6C3C-A8310DA0FA9F}"/>
              </a:ext>
            </a:extLst>
          </p:cNvPr>
          <p:cNvPicPr>
            <a:picLocks noChangeAspect="1"/>
          </p:cNvPicPr>
          <p:nvPr/>
        </p:nvPicPr>
        <p:blipFill>
          <a:blip r:embed="rId5"/>
          <a:stretch>
            <a:fillRect/>
          </a:stretch>
        </p:blipFill>
        <p:spPr>
          <a:xfrm>
            <a:off x="6268742" y="1455096"/>
            <a:ext cx="2606040" cy="1563624"/>
          </a:xfrm>
          <a:prstGeom prst="rect">
            <a:avLst/>
          </a:prstGeom>
        </p:spPr>
      </p:pic>
      <p:sp>
        <p:nvSpPr>
          <p:cNvPr id="42" name="TextBox 41">
            <a:extLst>
              <a:ext uri="{FF2B5EF4-FFF2-40B4-BE49-F238E27FC236}">
                <a16:creationId xmlns:a16="http://schemas.microsoft.com/office/drawing/2014/main" id="{EFF4CD22-2545-C327-C143-8E3055C22DDC}"/>
              </a:ext>
            </a:extLst>
          </p:cNvPr>
          <p:cNvSpPr txBox="1"/>
          <p:nvPr/>
        </p:nvSpPr>
        <p:spPr>
          <a:xfrm>
            <a:off x="6784482" y="2528611"/>
            <a:ext cx="359655" cy="214644"/>
          </a:xfrm>
          <a:prstGeom prst="rect">
            <a:avLst/>
          </a:prstGeom>
          <a:noFill/>
        </p:spPr>
        <p:txBody>
          <a:bodyPr wrap="none" rtlCol="0">
            <a:spAutoFit/>
          </a:bodyPr>
          <a:lstStyle/>
          <a:p>
            <a:r>
              <a:rPr lang="en-US" sz="800" b="1" dirty="0">
                <a:solidFill>
                  <a:schemeClr val="bg1"/>
                </a:solidFill>
              </a:rPr>
              <a:t>47%</a:t>
            </a:r>
          </a:p>
        </p:txBody>
      </p:sp>
      <p:sp>
        <p:nvSpPr>
          <p:cNvPr id="43" name="TextBox 42">
            <a:extLst>
              <a:ext uri="{FF2B5EF4-FFF2-40B4-BE49-F238E27FC236}">
                <a16:creationId xmlns:a16="http://schemas.microsoft.com/office/drawing/2014/main" id="{F1F70C7D-CCFF-EB29-8D5D-8295C3DB3F2C}"/>
              </a:ext>
            </a:extLst>
          </p:cNvPr>
          <p:cNvSpPr txBox="1"/>
          <p:nvPr/>
        </p:nvSpPr>
        <p:spPr>
          <a:xfrm>
            <a:off x="7525567" y="2379543"/>
            <a:ext cx="359655" cy="214644"/>
          </a:xfrm>
          <a:prstGeom prst="rect">
            <a:avLst/>
          </a:prstGeom>
          <a:noFill/>
        </p:spPr>
        <p:txBody>
          <a:bodyPr wrap="none" rtlCol="0">
            <a:spAutoFit/>
          </a:bodyPr>
          <a:lstStyle/>
          <a:p>
            <a:r>
              <a:rPr lang="en-US" sz="800" b="1" dirty="0"/>
              <a:t>12%</a:t>
            </a:r>
          </a:p>
        </p:txBody>
      </p:sp>
      <p:sp>
        <p:nvSpPr>
          <p:cNvPr id="44" name="TextBox 43">
            <a:extLst>
              <a:ext uri="{FF2B5EF4-FFF2-40B4-BE49-F238E27FC236}">
                <a16:creationId xmlns:a16="http://schemas.microsoft.com/office/drawing/2014/main" id="{CF00762D-49D6-68A8-FEF5-42729ECC2C85}"/>
              </a:ext>
            </a:extLst>
          </p:cNvPr>
          <p:cNvSpPr txBox="1"/>
          <p:nvPr/>
        </p:nvSpPr>
        <p:spPr>
          <a:xfrm>
            <a:off x="8275215" y="1993469"/>
            <a:ext cx="359655" cy="214644"/>
          </a:xfrm>
          <a:prstGeom prst="rect">
            <a:avLst/>
          </a:prstGeom>
          <a:noFill/>
        </p:spPr>
        <p:txBody>
          <a:bodyPr wrap="none" rtlCol="0">
            <a:spAutoFit/>
          </a:bodyPr>
          <a:lstStyle/>
          <a:p>
            <a:r>
              <a:rPr lang="en-US" sz="800" b="1" dirty="0">
                <a:solidFill>
                  <a:schemeClr val="bg1"/>
                </a:solidFill>
              </a:rPr>
              <a:t>41%</a:t>
            </a:r>
          </a:p>
        </p:txBody>
      </p:sp>
      <p:sp>
        <p:nvSpPr>
          <p:cNvPr id="46" name="TextBox 45">
            <a:extLst>
              <a:ext uri="{FF2B5EF4-FFF2-40B4-BE49-F238E27FC236}">
                <a16:creationId xmlns:a16="http://schemas.microsoft.com/office/drawing/2014/main" id="{99E6529F-441F-505C-BA17-5970A17FFE04}"/>
              </a:ext>
            </a:extLst>
          </p:cNvPr>
          <p:cNvSpPr txBox="1"/>
          <p:nvPr/>
        </p:nvSpPr>
        <p:spPr>
          <a:xfrm>
            <a:off x="4231008" y="1032062"/>
            <a:ext cx="652743" cy="369332"/>
          </a:xfrm>
          <a:prstGeom prst="rect">
            <a:avLst/>
          </a:prstGeom>
          <a:noFill/>
        </p:spPr>
        <p:txBody>
          <a:bodyPr wrap="none" rtlCol="0">
            <a:spAutoFit/>
          </a:bodyPr>
          <a:lstStyle/>
          <a:p>
            <a:r>
              <a:rPr lang="en-US" dirty="0"/>
              <a:t>2020</a:t>
            </a:r>
          </a:p>
        </p:txBody>
      </p:sp>
      <p:pic>
        <p:nvPicPr>
          <p:cNvPr id="49" name="Picture 48">
            <a:extLst>
              <a:ext uri="{FF2B5EF4-FFF2-40B4-BE49-F238E27FC236}">
                <a16:creationId xmlns:a16="http://schemas.microsoft.com/office/drawing/2014/main" id="{CB691487-F54F-8641-89F8-F61B97CE3246}"/>
              </a:ext>
            </a:extLst>
          </p:cNvPr>
          <p:cNvPicPr>
            <a:picLocks noChangeAspect="1"/>
          </p:cNvPicPr>
          <p:nvPr/>
        </p:nvPicPr>
        <p:blipFill>
          <a:blip r:embed="rId6"/>
          <a:stretch>
            <a:fillRect/>
          </a:stretch>
        </p:blipFill>
        <p:spPr>
          <a:xfrm>
            <a:off x="3303934" y="1462977"/>
            <a:ext cx="2594031" cy="1563624"/>
          </a:xfrm>
          <a:prstGeom prst="rect">
            <a:avLst/>
          </a:prstGeom>
        </p:spPr>
      </p:pic>
      <p:sp>
        <p:nvSpPr>
          <p:cNvPr id="51" name="TextBox 50">
            <a:extLst>
              <a:ext uri="{FF2B5EF4-FFF2-40B4-BE49-F238E27FC236}">
                <a16:creationId xmlns:a16="http://schemas.microsoft.com/office/drawing/2014/main" id="{7882F229-90CA-9421-E5DD-0EF523A0BFEC}"/>
              </a:ext>
            </a:extLst>
          </p:cNvPr>
          <p:cNvSpPr txBox="1"/>
          <p:nvPr/>
        </p:nvSpPr>
        <p:spPr>
          <a:xfrm>
            <a:off x="3799433" y="5033148"/>
            <a:ext cx="362600" cy="215444"/>
          </a:xfrm>
          <a:prstGeom prst="rect">
            <a:avLst/>
          </a:prstGeom>
          <a:noFill/>
        </p:spPr>
        <p:txBody>
          <a:bodyPr wrap="none" rtlCol="0">
            <a:spAutoFit/>
          </a:bodyPr>
          <a:lstStyle/>
          <a:p>
            <a:r>
              <a:rPr lang="en-US" sz="800" b="1" dirty="0">
                <a:solidFill>
                  <a:schemeClr val="bg1"/>
                </a:solidFill>
              </a:rPr>
              <a:t>73%</a:t>
            </a:r>
          </a:p>
        </p:txBody>
      </p:sp>
      <p:sp>
        <p:nvSpPr>
          <p:cNvPr id="52" name="TextBox 51">
            <a:extLst>
              <a:ext uri="{FF2B5EF4-FFF2-40B4-BE49-F238E27FC236}">
                <a16:creationId xmlns:a16="http://schemas.microsoft.com/office/drawing/2014/main" id="{03997EA2-F170-1B4D-BB9F-1A0E284DBEAF}"/>
              </a:ext>
            </a:extLst>
          </p:cNvPr>
          <p:cNvSpPr txBox="1"/>
          <p:nvPr/>
        </p:nvSpPr>
        <p:spPr>
          <a:xfrm>
            <a:off x="3813330" y="2455914"/>
            <a:ext cx="362600" cy="215444"/>
          </a:xfrm>
          <a:prstGeom prst="rect">
            <a:avLst/>
          </a:prstGeom>
          <a:noFill/>
        </p:spPr>
        <p:txBody>
          <a:bodyPr wrap="none" rtlCol="0">
            <a:spAutoFit/>
          </a:bodyPr>
          <a:lstStyle/>
          <a:p>
            <a:r>
              <a:rPr lang="en-US" sz="800" b="1" dirty="0">
                <a:solidFill>
                  <a:schemeClr val="bg1"/>
                </a:solidFill>
              </a:rPr>
              <a:t>58%</a:t>
            </a:r>
          </a:p>
        </p:txBody>
      </p:sp>
      <p:sp>
        <p:nvSpPr>
          <p:cNvPr id="54" name="TextBox 53">
            <a:extLst>
              <a:ext uri="{FF2B5EF4-FFF2-40B4-BE49-F238E27FC236}">
                <a16:creationId xmlns:a16="http://schemas.microsoft.com/office/drawing/2014/main" id="{008A3819-A8D8-4E3B-27A7-43A6DFD50BDB}"/>
              </a:ext>
            </a:extLst>
          </p:cNvPr>
          <p:cNvSpPr txBox="1"/>
          <p:nvPr/>
        </p:nvSpPr>
        <p:spPr>
          <a:xfrm>
            <a:off x="5295923" y="1854332"/>
            <a:ext cx="362600" cy="215444"/>
          </a:xfrm>
          <a:prstGeom prst="rect">
            <a:avLst/>
          </a:prstGeom>
          <a:noFill/>
        </p:spPr>
        <p:txBody>
          <a:bodyPr wrap="none" rtlCol="0">
            <a:spAutoFit/>
          </a:bodyPr>
          <a:lstStyle/>
          <a:p>
            <a:r>
              <a:rPr lang="en-US" sz="800" b="1" dirty="0">
                <a:solidFill>
                  <a:schemeClr val="bg1"/>
                </a:solidFill>
              </a:rPr>
              <a:t>35%</a:t>
            </a:r>
          </a:p>
        </p:txBody>
      </p:sp>
      <p:sp>
        <p:nvSpPr>
          <p:cNvPr id="55" name="TextBox 54">
            <a:extLst>
              <a:ext uri="{FF2B5EF4-FFF2-40B4-BE49-F238E27FC236}">
                <a16:creationId xmlns:a16="http://schemas.microsoft.com/office/drawing/2014/main" id="{F42B1D1E-9A7A-82CD-DBB6-83B4D9D76871}"/>
              </a:ext>
            </a:extLst>
          </p:cNvPr>
          <p:cNvSpPr txBox="1"/>
          <p:nvPr/>
        </p:nvSpPr>
        <p:spPr>
          <a:xfrm>
            <a:off x="5290341" y="4513692"/>
            <a:ext cx="362600" cy="215444"/>
          </a:xfrm>
          <a:prstGeom prst="rect">
            <a:avLst/>
          </a:prstGeom>
          <a:noFill/>
        </p:spPr>
        <p:txBody>
          <a:bodyPr wrap="none" rtlCol="0">
            <a:spAutoFit/>
          </a:bodyPr>
          <a:lstStyle/>
          <a:p>
            <a:r>
              <a:rPr lang="en-US" sz="800" b="1" dirty="0">
                <a:solidFill>
                  <a:schemeClr val="bg1"/>
                </a:solidFill>
              </a:rPr>
              <a:t>27%</a:t>
            </a:r>
          </a:p>
        </p:txBody>
      </p:sp>
      <p:sp>
        <p:nvSpPr>
          <p:cNvPr id="57" name="TextBox 56">
            <a:extLst>
              <a:ext uri="{FF2B5EF4-FFF2-40B4-BE49-F238E27FC236}">
                <a16:creationId xmlns:a16="http://schemas.microsoft.com/office/drawing/2014/main" id="{F2F55A50-9B09-3BC6-2171-1D9DD4A45432}"/>
              </a:ext>
            </a:extLst>
          </p:cNvPr>
          <p:cNvSpPr txBox="1"/>
          <p:nvPr/>
        </p:nvSpPr>
        <p:spPr>
          <a:xfrm>
            <a:off x="4579023" y="2200118"/>
            <a:ext cx="311304" cy="215444"/>
          </a:xfrm>
          <a:prstGeom prst="rect">
            <a:avLst/>
          </a:prstGeom>
          <a:noFill/>
        </p:spPr>
        <p:txBody>
          <a:bodyPr wrap="none" rtlCol="0">
            <a:spAutoFit/>
          </a:bodyPr>
          <a:lstStyle/>
          <a:p>
            <a:r>
              <a:rPr lang="en-US" sz="800" b="1" dirty="0"/>
              <a:t>7%</a:t>
            </a:r>
          </a:p>
        </p:txBody>
      </p:sp>
      <p:sp>
        <p:nvSpPr>
          <p:cNvPr id="58" name="TextBox 57">
            <a:extLst>
              <a:ext uri="{FF2B5EF4-FFF2-40B4-BE49-F238E27FC236}">
                <a16:creationId xmlns:a16="http://schemas.microsoft.com/office/drawing/2014/main" id="{5DD1B142-B958-6282-4FE3-293172A45C7F}"/>
              </a:ext>
            </a:extLst>
          </p:cNvPr>
          <p:cNvSpPr txBox="1"/>
          <p:nvPr/>
        </p:nvSpPr>
        <p:spPr>
          <a:xfrm>
            <a:off x="4541335" y="4789653"/>
            <a:ext cx="389850" cy="215444"/>
          </a:xfrm>
          <a:prstGeom prst="rect">
            <a:avLst/>
          </a:prstGeom>
          <a:noFill/>
        </p:spPr>
        <p:txBody>
          <a:bodyPr wrap="none" rtlCol="0">
            <a:spAutoFit/>
          </a:bodyPr>
          <a:lstStyle/>
          <a:p>
            <a:r>
              <a:rPr lang="en-US" sz="800" b="1" dirty="0"/>
              <a:t>0.4%</a:t>
            </a:r>
          </a:p>
        </p:txBody>
      </p:sp>
      <p:pic>
        <p:nvPicPr>
          <p:cNvPr id="62" name="Picture 61">
            <a:extLst>
              <a:ext uri="{FF2B5EF4-FFF2-40B4-BE49-F238E27FC236}">
                <a16:creationId xmlns:a16="http://schemas.microsoft.com/office/drawing/2014/main" id="{FC6A116D-7FB5-214D-E9A5-F560CD97D287}"/>
              </a:ext>
            </a:extLst>
          </p:cNvPr>
          <p:cNvPicPr>
            <a:picLocks noChangeAspect="1"/>
          </p:cNvPicPr>
          <p:nvPr/>
        </p:nvPicPr>
        <p:blipFill>
          <a:blip r:embed="rId7"/>
          <a:stretch>
            <a:fillRect/>
          </a:stretch>
        </p:blipFill>
        <p:spPr>
          <a:xfrm>
            <a:off x="320575" y="4155181"/>
            <a:ext cx="2566408" cy="1546974"/>
          </a:xfrm>
          <a:prstGeom prst="rect">
            <a:avLst/>
          </a:prstGeom>
        </p:spPr>
      </p:pic>
      <p:pic>
        <p:nvPicPr>
          <p:cNvPr id="63" name="Picture 62">
            <a:extLst>
              <a:ext uri="{FF2B5EF4-FFF2-40B4-BE49-F238E27FC236}">
                <a16:creationId xmlns:a16="http://schemas.microsoft.com/office/drawing/2014/main" id="{F1288A27-D194-28F3-74C3-B24AA7493D4D}"/>
              </a:ext>
            </a:extLst>
          </p:cNvPr>
          <p:cNvPicPr>
            <a:picLocks noChangeAspect="1"/>
          </p:cNvPicPr>
          <p:nvPr/>
        </p:nvPicPr>
        <p:blipFill>
          <a:blip r:embed="rId8"/>
          <a:stretch>
            <a:fillRect/>
          </a:stretch>
        </p:blipFill>
        <p:spPr>
          <a:xfrm>
            <a:off x="6410834" y="4146856"/>
            <a:ext cx="2594031" cy="1563624"/>
          </a:xfrm>
          <a:prstGeom prst="rect">
            <a:avLst/>
          </a:prstGeom>
        </p:spPr>
      </p:pic>
      <p:sp>
        <p:nvSpPr>
          <p:cNvPr id="64" name="TextBox 63">
            <a:extLst>
              <a:ext uri="{FF2B5EF4-FFF2-40B4-BE49-F238E27FC236}">
                <a16:creationId xmlns:a16="http://schemas.microsoft.com/office/drawing/2014/main" id="{57FC7B37-DAE6-A4AF-C0C0-6E1170B584C7}"/>
              </a:ext>
            </a:extLst>
          </p:cNvPr>
          <p:cNvSpPr txBox="1"/>
          <p:nvPr/>
        </p:nvSpPr>
        <p:spPr>
          <a:xfrm>
            <a:off x="6919018" y="5078478"/>
            <a:ext cx="362600" cy="215444"/>
          </a:xfrm>
          <a:prstGeom prst="rect">
            <a:avLst/>
          </a:prstGeom>
          <a:noFill/>
        </p:spPr>
        <p:txBody>
          <a:bodyPr wrap="none" rtlCol="0">
            <a:spAutoFit/>
          </a:bodyPr>
          <a:lstStyle/>
          <a:p>
            <a:r>
              <a:rPr lang="en-US" sz="800" b="1" dirty="0">
                <a:solidFill>
                  <a:schemeClr val="bg1"/>
                </a:solidFill>
              </a:rPr>
              <a:t>61%</a:t>
            </a:r>
          </a:p>
        </p:txBody>
      </p:sp>
      <p:sp>
        <p:nvSpPr>
          <p:cNvPr id="65" name="TextBox 64">
            <a:extLst>
              <a:ext uri="{FF2B5EF4-FFF2-40B4-BE49-F238E27FC236}">
                <a16:creationId xmlns:a16="http://schemas.microsoft.com/office/drawing/2014/main" id="{D977152C-7316-698F-3B1F-12F2913F414E}"/>
              </a:ext>
            </a:extLst>
          </p:cNvPr>
          <p:cNvSpPr txBox="1"/>
          <p:nvPr/>
        </p:nvSpPr>
        <p:spPr>
          <a:xfrm>
            <a:off x="8404272" y="4567260"/>
            <a:ext cx="362600" cy="215444"/>
          </a:xfrm>
          <a:prstGeom prst="rect">
            <a:avLst/>
          </a:prstGeom>
          <a:noFill/>
        </p:spPr>
        <p:txBody>
          <a:bodyPr wrap="none" rtlCol="0">
            <a:spAutoFit/>
          </a:bodyPr>
          <a:lstStyle/>
          <a:p>
            <a:r>
              <a:rPr lang="en-US" sz="800" b="1" dirty="0">
                <a:solidFill>
                  <a:schemeClr val="bg1"/>
                </a:solidFill>
              </a:rPr>
              <a:t>35%</a:t>
            </a:r>
          </a:p>
        </p:txBody>
      </p:sp>
      <p:sp>
        <p:nvSpPr>
          <p:cNvPr id="66" name="TextBox 65">
            <a:extLst>
              <a:ext uri="{FF2B5EF4-FFF2-40B4-BE49-F238E27FC236}">
                <a16:creationId xmlns:a16="http://schemas.microsoft.com/office/drawing/2014/main" id="{A2AD9485-0B87-4F12-36E4-66302FA2938A}"/>
              </a:ext>
            </a:extLst>
          </p:cNvPr>
          <p:cNvSpPr txBox="1"/>
          <p:nvPr/>
        </p:nvSpPr>
        <p:spPr>
          <a:xfrm>
            <a:off x="789206" y="5303331"/>
            <a:ext cx="362600" cy="215444"/>
          </a:xfrm>
          <a:prstGeom prst="rect">
            <a:avLst/>
          </a:prstGeom>
          <a:noFill/>
        </p:spPr>
        <p:txBody>
          <a:bodyPr wrap="none" rtlCol="0">
            <a:spAutoFit/>
          </a:bodyPr>
          <a:lstStyle/>
          <a:p>
            <a:r>
              <a:rPr lang="en-US" sz="800" b="1" dirty="0">
                <a:solidFill>
                  <a:schemeClr val="bg1"/>
                </a:solidFill>
              </a:rPr>
              <a:t>25%</a:t>
            </a:r>
          </a:p>
        </p:txBody>
      </p:sp>
      <p:sp>
        <p:nvSpPr>
          <p:cNvPr id="67" name="TextBox 66">
            <a:extLst>
              <a:ext uri="{FF2B5EF4-FFF2-40B4-BE49-F238E27FC236}">
                <a16:creationId xmlns:a16="http://schemas.microsoft.com/office/drawing/2014/main" id="{AEC5B59F-9BA7-470B-CE4B-8E9B5B18515A}"/>
              </a:ext>
            </a:extLst>
          </p:cNvPr>
          <p:cNvSpPr txBox="1"/>
          <p:nvPr/>
        </p:nvSpPr>
        <p:spPr>
          <a:xfrm>
            <a:off x="2292364" y="4797998"/>
            <a:ext cx="362600" cy="215444"/>
          </a:xfrm>
          <a:prstGeom prst="rect">
            <a:avLst/>
          </a:prstGeom>
          <a:noFill/>
        </p:spPr>
        <p:txBody>
          <a:bodyPr wrap="none" rtlCol="0">
            <a:spAutoFit/>
          </a:bodyPr>
          <a:lstStyle/>
          <a:p>
            <a:r>
              <a:rPr lang="en-US" sz="800" b="1" dirty="0">
                <a:solidFill>
                  <a:schemeClr val="bg1"/>
                </a:solidFill>
              </a:rPr>
              <a:t>73%</a:t>
            </a:r>
          </a:p>
        </p:txBody>
      </p:sp>
      <p:sp>
        <p:nvSpPr>
          <p:cNvPr id="68" name="TextBox 67">
            <a:extLst>
              <a:ext uri="{FF2B5EF4-FFF2-40B4-BE49-F238E27FC236}">
                <a16:creationId xmlns:a16="http://schemas.microsoft.com/office/drawing/2014/main" id="{0412014D-C959-A517-5C9B-E887FD945663}"/>
              </a:ext>
            </a:extLst>
          </p:cNvPr>
          <p:cNvSpPr txBox="1"/>
          <p:nvPr/>
        </p:nvSpPr>
        <p:spPr>
          <a:xfrm>
            <a:off x="1576669" y="5249410"/>
            <a:ext cx="311304" cy="215444"/>
          </a:xfrm>
          <a:prstGeom prst="rect">
            <a:avLst/>
          </a:prstGeom>
          <a:noFill/>
        </p:spPr>
        <p:txBody>
          <a:bodyPr wrap="none" rtlCol="0">
            <a:spAutoFit/>
          </a:bodyPr>
          <a:lstStyle/>
          <a:p>
            <a:r>
              <a:rPr lang="en-US" sz="800" b="1" dirty="0"/>
              <a:t>2%</a:t>
            </a:r>
          </a:p>
        </p:txBody>
      </p:sp>
      <p:sp>
        <p:nvSpPr>
          <p:cNvPr id="69" name="TextBox 68">
            <a:extLst>
              <a:ext uri="{FF2B5EF4-FFF2-40B4-BE49-F238E27FC236}">
                <a16:creationId xmlns:a16="http://schemas.microsoft.com/office/drawing/2014/main" id="{80D26536-F8B2-932C-3DB0-AE37DE837A91}"/>
              </a:ext>
            </a:extLst>
          </p:cNvPr>
          <p:cNvSpPr txBox="1"/>
          <p:nvPr/>
        </p:nvSpPr>
        <p:spPr>
          <a:xfrm>
            <a:off x="7729570" y="4820445"/>
            <a:ext cx="311304" cy="215444"/>
          </a:xfrm>
          <a:prstGeom prst="rect">
            <a:avLst/>
          </a:prstGeom>
          <a:noFill/>
        </p:spPr>
        <p:txBody>
          <a:bodyPr wrap="none" rtlCol="0">
            <a:spAutoFit/>
          </a:bodyPr>
          <a:lstStyle/>
          <a:p>
            <a:r>
              <a:rPr lang="en-US" sz="800" b="1" dirty="0"/>
              <a:t>1%</a:t>
            </a:r>
          </a:p>
        </p:txBody>
      </p:sp>
      <p:sp>
        <p:nvSpPr>
          <p:cNvPr id="70" name="TextBox 69">
            <a:extLst>
              <a:ext uri="{FF2B5EF4-FFF2-40B4-BE49-F238E27FC236}">
                <a16:creationId xmlns:a16="http://schemas.microsoft.com/office/drawing/2014/main" id="{5DC6EBCF-1E55-7FD5-FA58-AB4C332DE1B1}"/>
              </a:ext>
            </a:extLst>
          </p:cNvPr>
          <p:cNvSpPr txBox="1"/>
          <p:nvPr/>
        </p:nvSpPr>
        <p:spPr>
          <a:xfrm>
            <a:off x="8357778" y="4321381"/>
            <a:ext cx="519694" cy="215444"/>
          </a:xfrm>
          <a:prstGeom prst="rect">
            <a:avLst/>
          </a:prstGeom>
          <a:noFill/>
        </p:spPr>
        <p:txBody>
          <a:bodyPr wrap="none" rtlCol="0">
            <a:spAutoFit/>
          </a:bodyPr>
          <a:lstStyle/>
          <a:p>
            <a:r>
              <a:rPr lang="en-US" sz="800" b="1" dirty="0"/>
              <a:t>104,782</a:t>
            </a:r>
          </a:p>
        </p:txBody>
      </p:sp>
      <p:sp>
        <p:nvSpPr>
          <p:cNvPr id="71" name="TextBox 70">
            <a:extLst>
              <a:ext uri="{FF2B5EF4-FFF2-40B4-BE49-F238E27FC236}">
                <a16:creationId xmlns:a16="http://schemas.microsoft.com/office/drawing/2014/main" id="{D61D04B0-F4D9-2945-B36F-F9CABFD1EA4E}"/>
              </a:ext>
            </a:extLst>
          </p:cNvPr>
          <p:cNvSpPr txBox="1"/>
          <p:nvPr/>
        </p:nvSpPr>
        <p:spPr>
          <a:xfrm>
            <a:off x="7683768" y="4640198"/>
            <a:ext cx="417102" cy="215444"/>
          </a:xfrm>
          <a:prstGeom prst="rect">
            <a:avLst/>
          </a:prstGeom>
          <a:noFill/>
        </p:spPr>
        <p:txBody>
          <a:bodyPr wrap="none" rtlCol="0">
            <a:spAutoFit/>
          </a:bodyPr>
          <a:lstStyle/>
          <a:p>
            <a:r>
              <a:rPr lang="en-US" sz="800" b="1" dirty="0"/>
              <a:t>3,373</a:t>
            </a:r>
          </a:p>
        </p:txBody>
      </p:sp>
      <p:sp>
        <p:nvSpPr>
          <p:cNvPr id="72" name="TextBox 71">
            <a:extLst>
              <a:ext uri="{FF2B5EF4-FFF2-40B4-BE49-F238E27FC236}">
                <a16:creationId xmlns:a16="http://schemas.microsoft.com/office/drawing/2014/main" id="{5D0A0CF4-4006-BCF7-B469-F8CA9E7ECADF}"/>
              </a:ext>
            </a:extLst>
          </p:cNvPr>
          <p:cNvSpPr txBox="1"/>
          <p:nvPr/>
        </p:nvSpPr>
        <p:spPr>
          <a:xfrm>
            <a:off x="6853232" y="4652295"/>
            <a:ext cx="519694" cy="215444"/>
          </a:xfrm>
          <a:prstGeom prst="rect">
            <a:avLst/>
          </a:prstGeom>
          <a:noFill/>
        </p:spPr>
        <p:txBody>
          <a:bodyPr wrap="none" rtlCol="0">
            <a:spAutoFit/>
          </a:bodyPr>
          <a:lstStyle/>
          <a:p>
            <a:r>
              <a:rPr lang="en-US" sz="800" b="1" dirty="0"/>
              <a:t>178,859</a:t>
            </a:r>
          </a:p>
        </p:txBody>
      </p:sp>
      <p:sp>
        <p:nvSpPr>
          <p:cNvPr id="73" name="TextBox 72">
            <a:extLst>
              <a:ext uri="{FF2B5EF4-FFF2-40B4-BE49-F238E27FC236}">
                <a16:creationId xmlns:a16="http://schemas.microsoft.com/office/drawing/2014/main" id="{CD6CDC1C-8EDD-ACE3-9D6F-4B5BB2839B3A}"/>
              </a:ext>
            </a:extLst>
          </p:cNvPr>
          <p:cNvSpPr txBox="1"/>
          <p:nvPr/>
        </p:nvSpPr>
        <p:spPr>
          <a:xfrm>
            <a:off x="8215075" y="1730343"/>
            <a:ext cx="468398" cy="215444"/>
          </a:xfrm>
          <a:prstGeom prst="rect">
            <a:avLst/>
          </a:prstGeom>
          <a:noFill/>
        </p:spPr>
        <p:txBody>
          <a:bodyPr wrap="none" rtlCol="0">
            <a:spAutoFit/>
          </a:bodyPr>
          <a:lstStyle/>
          <a:p>
            <a:r>
              <a:rPr lang="en-US" sz="800" b="1" dirty="0"/>
              <a:t>99,215</a:t>
            </a:r>
          </a:p>
        </p:txBody>
      </p:sp>
      <p:sp>
        <p:nvSpPr>
          <p:cNvPr id="74" name="TextBox 73">
            <a:extLst>
              <a:ext uri="{FF2B5EF4-FFF2-40B4-BE49-F238E27FC236}">
                <a16:creationId xmlns:a16="http://schemas.microsoft.com/office/drawing/2014/main" id="{FB550618-8BDE-F6B0-AC8F-0ED574BE6EE6}"/>
              </a:ext>
            </a:extLst>
          </p:cNvPr>
          <p:cNvSpPr txBox="1"/>
          <p:nvPr/>
        </p:nvSpPr>
        <p:spPr>
          <a:xfrm>
            <a:off x="7471324" y="2111152"/>
            <a:ext cx="468398" cy="215444"/>
          </a:xfrm>
          <a:prstGeom prst="rect">
            <a:avLst/>
          </a:prstGeom>
          <a:noFill/>
        </p:spPr>
        <p:txBody>
          <a:bodyPr wrap="none" rtlCol="0">
            <a:spAutoFit/>
          </a:bodyPr>
          <a:lstStyle/>
          <a:p>
            <a:r>
              <a:rPr lang="en-US" sz="800" b="1" dirty="0"/>
              <a:t>28,751</a:t>
            </a:r>
          </a:p>
        </p:txBody>
      </p:sp>
      <p:sp>
        <p:nvSpPr>
          <p:cNvPr id="75" name="TextBox 74">
            <a:extLst>
              <a:ext uri="{FF2B5EF4-FFF2-40B4-BE49-F238E27FC236}">
                <a16:creationId xmlns:a16="http://schemas.microsoft.com/office/drawing/2014/main" id="{96D6C11F-9930-434C-8638-26F191AFDD18}"/>
              </a:ext>
            </a:extLst>
          </p:cNvPr>
          <p:cNvSpPr txBox="1"/>
          <p:nvPr/>
        </p:nvSpPr>
        <p:spPr>
          <a:xfrm>
            <a:off x="6695031" y="2223986"/>
            <a:ext cx="519694" cy="215444"/>
          </a:xfrm>
          <a:prstGeom prst="rect">
            <a:avLst/>
          </a:prstGeom>
          <a:noFill/>
        </p:spPr>
        <p:txBody>
          <a:bodyPr wrap="none" rtlCol="0">
            <a:spAutoFit/>
          </a:bodyPr>
          <a:lstStyle/>
          <a:p>
            <a:r>
              <a:rPr lang="en-US" sz="800" b="1" dirty="0"/>
              <a:t>111,291</a:t>
            </a:r>
          </a:p>
        </p:txBody>
      </p:sp>
      <p:sp>
        <p:nvSpPr>
          <p:cNvPr id="79" name="TextBox 78">
            <a:extLst>
              <a:ext uri="{FF2B5EF4-FFF2-40B4-BE49-F238E27FC236}">
                <a16:creationId xmlns:a16="http://schemas.microsoft.com/office/drawing/2014/main" id="{841A9D39-927E-2D89-9289-BFED50609BE7}"/>
              </a:ext>
            </a:extLst>
          </p:cNvPr>
          <p:cNvSpPr txBox="1"/>
          <p:nvPr/>
        </p:nvSpPr>
        <p:spPr>
          <a:xfrm>
            <a:off x="5276436" y="1589593"/>
            <a:ext cx="468398" cy="215444"/>
          </a:xfrm>
          <a:prstGeom prst="rect">
            <a:avLst/>
          </a:prstGeom>
          <a:noFill/>
        </p:spPr>
        <p:txBody>
          <a:bodyPr wrap="none" rtlCol="0">
            <a:spAutoFit/>
          </a:bodyPr>
          <a:lstStyle/>
          <a:p>
            <a:r>
              <a:rPr lang="en-US" sz="800" b="1" dirty="0"/>
              <a:t>58,991</a:t>
            </a:r>
          </a:p>
        </p:txBody>
      </p:sp>
      <p:sp>
        <p:nvSpPr>
          <p:cNvPr id="80" name="TextBox 79">
            <a:extLst>
              <a:ext uri="{FF2B5EF4-FFF2-40B4-BE49-F238E27FC236}">
                <a16:creationId xmlns:a16="http://schemas.microsoft.com/office/drawing/2014/main" id="{78784AD8-7142-E849-E799-1A4C1BF59ED6}"/>
              </a:ext>
            </a:extLst>
          </p:cNvPr>
          <p:cNvSpPr txBox="1"/>
          <p:nvPr/>
        </p:nvSpPr>
        <p:spPr>
          <a:xfrm>
            <a:off x="4501689" y="1947155"/>
            <a:ext cx="468398" cy="215444"/>
          </a:xfrm>
          <a:prstGeom prst="rect">
            <a:avLst/>
          </a:prstGeom>
          <a:noFill/>
        </p:spPr>
        <p:txBody>
          <a:bodyPr wrap="none" rtlCol="0">
            <a:spAutoFit/>
          </a:bodyPr>
          <a:lstStyle/>
          <a:p>
            <a:r>
              <a:rPr lang="en-US" sz="800" b="1" dirty="0"/>
              <a:t>12,644</a:t>
            </a:r>
          </a:p>
        </p:txBody>
      </p:sp>
      <p:sp>
        <p:nvSpPr>
          <p:cNvPr id="81" name="TextBox 80">
            <a:extLst>
              <a:ext uri="{FF2B5EF4-FFF2-40B4-BE49-F238E27FC236}">
                <a16:creationId xmlns:a16="http://schemas.microsoft.com/office/drawing/2014/main" id="{EB7A0F55-CA00-A716-BBC3-8DC6384B5813}"/>
              </a:ext>
            </a:extLst>
          </p:cNvPr>
          <p:cNvSpPr txBox="1"/>
          <p:nvPr/>
        </p:nvSpPr>
        <p:spPr>
          <a:xfrm>
            <a:off x="3764141" y="2036742"/>
            <a:ext cx="468398" cy="215444"/>
          </a:xfrm>
          <a:prstGeom prst="rect">
            <a:avLst/>
          </a:prstGeom>
          <a:noFill/>
        </p:spPr>
        <p:txBody>
          <a:bodyPr wrap="none" rtlCol="0">
            <a:spAutoFit/>
          </a:bodyPr>
          <a:lstStyle/>
          <a:p>
            <a:r>
              <a:rPr lang="en-US" sz="800" b="1" dirty="0"/>
              <a:t>97,806</a:t>
            </a:r>
          </a:p>
        </p:txBody>
      </p:sp>
      <p:sp>
        <p:nvSpPr>
          <p:cNvPr id="82" name="TextBox 81">
            <a:extLst>
              <a:ext uri="{FF2B5EF4-FFF2-40B4-BE49-F238E27FC236}">
                <a16:creationId xmlns:a16="http://schemas.microsoft.com/office/drawing/2014/main" id="{4C73EF65-36BA-41BD-4A21-DB2A8CAC6C9D}"/>
              </a:ext>
            </a:extLst>
          </p:cNvPr>
          <p:cNvSpPr txBox="1"/>
          <p:nvPr/>
        </p:nvSpPr>
        <p:spPr>
          <a:xfrm>
            <a:off x="5230843" y="4279314"/>
            <a:ext cx="468398" cy="215444"/>
          </a:xfrm>
          <a:prstGeom prst="rect">
            <a:avLst/>
          </a:prstGeom>
          <a:noFill/>
        </p:spPr>
        <p:txBody>
          <a:bodyPr wrap="none" rtlCol="0">
            <a:spAutoFit/>
          </a:bodyPr>
          <a:lstStyle/>
          <a:p>
            <a:r>
              <a:rPr lang="en-US" sz="800" b="1" dirty="0"/>
              <a:t>63,251</a:t>
            </a:r>
          </a:p>
        </p:txBody>
      </p:sp>
      <p:sp>
        <p:nvSpPr>
          <p:cNvPr id="83" name="TextBox 82">
            <a:extLst>
              <a:ext uri="{FF2B5EF4-FFF2-40B4-BE49-F238E27FC236}">
                <a16:creationId xmlns:a16="http://schemas.microsoft.com/office/drawing/2014/main" id="{4F6B127B-E203-98F0-DD50-AE382F3F9698}"/>
              </a:ext>
            </a:extLst>
          </p:cNvPr>
          <p:cNvSpPr txBox="1"/>
          <p:nvPr/>
        </p:nvSpPr>
        <p:spPr>
          <a:xfrm>
            <a:off x="4549084" y="4567135"/>
            <a:ext cx="338554" cy="215444"/>
          </a:xfrm>
          <a:prstGeom prst="rect">
            <a:avLst/>
          </a:prstGeom>
          <a:noFill/>
        </p:spPr>
        <p:txBody>
          <a:bodyPr wrap="none" rtlCol="0">
            <a:spAutoFit/>
          </a:bodyPr>
          <a:lstStyle/>
          <a:p>
            <a:r>
              <a:rPr lang="en-US" sz="800" b="1" dirty="0"/>
              <a:t>846</a:t>
            </a:r>
          </a:p>
        </p:txBody>
      </p:sp>
      <p:sp>
        <p:nvSpPr>
          <p:cNvPr id="84" name="TextBox 83">
            <a:extLst>
              <a:ext uri="{FF2B5EF4-FFF2-40B4-BE49-F238E27FC236}">
                <a16:creationId xmlns:a16="http://schemas.microsoft.com/office/drawing/2014/main" id="{3C43F35E-AC07-FCA1-F889-C3BF6C9F354E}"/>
              </a:ext>
            </a:extLst>
          </p:cNvPr>
          <p:cNvSpPr txBox="1"/>
          <p:nvPr/>
        </p:nvSpPr>
        <p:spPr>
          <a:xfrm>
            <a:off x="3710799" y="4586981"/>
            <a:ext cx="519694" cy="215444"/>
          </a:xfrm>
          <a:prstGeom prst="rect">
            <a:avLst/>
          </a:prstGeom>
          <a:noFill/>
        </p:spPr>
        <p:txBody>
          <a:bodyPr wrap="none" rtlCol="0">
            <a:spAutoFit/>
          </a:bodyPr>
          <a:lstStyle/>
          <a:p>
            <a:r>
              <a:rPr lang="en-US" sz="800" b="1" dirty="0"/>
              <a:t>171,201</a:t>
            </a:r>
          </a:p>
        </p:txBody>
      </p:sp>
      <p:sp>
        <p:nvSpPr>
          <p:cNvPr id="85" name="TextBox 84">
            <a:extLst>
              <a:ext uri="{FF2B5EF4-FFF2-40B4-BE49-F238E27FC236}">
                <a16:creationId xmlns:a16="http://schemas.microsoft.com/office/drawing/2014/main" id="{7EAA3529-FCF9-5A4A-D176-FB1AA7747312}"/>
              </a:ext>
            </a:extLst>
          </p:cNvPr>
          <p:cNvSpPr txBox="1"/>
          <p:nvPr/>
        </p:nvSpPr>
        <p:spPr>
          <a:xfrm>
            <a:off x="2227486" y="4354659"/>
            <a:ext cx="468398" cy="215444"/>
          </a:xfrm>
          <a:prstGeom prst="rect">
            <a:avLst/>
          </a:prstGeom>
          <a:noFill/>
        </p:spPr>
        <p:txBody>
          <a:bodyPr wrap="none" rtlCol="0">
            <a:spAutoFit/>
          </a:bodyPr>
          <a:lstStyle/>
          <a:p>
            <a:r>
              <a:rPr lang="en-US" sz="800" b="1" dirty="0"/>
              <a:t>22,070</a:t>
            </a:r>
          </a:p>
        </p:txBody>
      </p:sp>
      <p:sp>
        <p:nvSpPr>
          <p:cNvPr id="86" name="TextBox 85">
            <a:extLst>
              <a:ext uri="{FF2B5EF4-FFF2-40B4-BE49-F238E27FC236}">
                <a16:creationId xmlns:a16="http://schemas.microsoft.com/office/drawing/2014/main" id="{36A90662-93D9-67D0-F6CE-170A1B79D0F7}"/>
              </a:ext>
            </a:extLst>
          </p:cNvPr>
          <p:cNvSpPr txBox="1"/>
          <p:nvPr/>
        </p:nvSpPr>
        <p:spPr>
          <a:xfrm>
            <a:off x="1547564" y="5074507"/>
            <a:ext cx="338554" cy="215444"/>
          </a:xfrm>
          <a:prstGeom prst="rect">
            <a:avLst/>
          </a:prstGeom>
          <a:noFill/>
        </p:spPr>
        <p:txBody>
          <a:bodyPr wrap="none" rtlCol="0">
            <a:spAutoFit/>
          </a:bodyPr>
          <a:lstStyle/>
          <a:p>
            <a:r>
              <a:rPr lang="en-US" sz="800" b="1" dirty="0"/>
              <a:t>543</a:t>
            </a:r>
          </a:p>
        </p:txBody>
      </p:sp>
      <p:sp>
        <p:nvSpPr>
          <p:cNvPr id="87" name="TextBox 86">
            <a:extLst>
              <a:ext uri="{FF2B5EF4-FFF2-40B4-BE49-F238E27FC236}">
                <a16:creationId xmlns:a16="http://schemas.microsoft.com/office/drawing/2014/main" id="{6320A02C-1ACD-F92D-491B-D3DC91684318}"/>
              </a:ext>
            </a:extLst>
          </p:cNvPr>
          <p:cNvSpPr txBox="1"/>
          <p:nvPr/>
        </p:nvSpPr>
        <p:spPr>
          <a:xfrm>
            <a:off x="762759" y="5092693"/>
            <a:ext cx="417102" cy="215444"/>
          </a:xfrm>
          <a:prstGeom prst="rect">
            <a:avLst/>
          </a:prstGeom>
          <a:noFill/>
        </p:spPr>
        <p:txBody>
          <a:bodyPr wrap="none" rtlCol="0">
            <a:spAutoFit/>
          </a:bodyPr>
          <a:lstStyle/>
          <a:p>
            <a:r>
              <a:rPr lang="en-US" sz="800" b="1" dirty="0"/>
              <a:t>7,658</a:t>
            </a:r>
          </a:p>
        </p:txBody>
      </p:sp>
      <p:sp>
        <p:nvSpPr>
          <p:cNvPr id="88" name="TextBox 87">
            <a:extLst>
              <a:ext uri="{FF2B5EF4-FFF2-40B4-BE49-F238E27FC236}">
                <a16:creationId xmlns:a16="http://schemas.microsoft.com/office/drawing/2014/main" id="{FE234AB2-E017-9F8C-FC7E-F5D6F90C331D}"/>
              </a:ext>
            </a:extLst>
          </p:cNvPr>
          <p:cNvSpPr txBox="1"/>
          <p:nvPr/>
        </p:nvSpPr>
        <p:spPr>
          <a:xfrm>
            <a:off x="2223045" y="1654232"/>
            <a:ext cx="468398" cy="215444"/>
          </a:xfrm>
          <a:prstGeom prst="rect">
            <a:avLst/>
          </a:prstGeom>
          <a:noFill/>
        </p:spPr>
        <p:txBody>
          <a:bodyPr wrap="none" rtlCol="0">
            <a:spAutoFit/>
          </a:bodyPr>
          <a:lstStyle/>
          <a:p>
            <a:r>
              <a:rPr lang="en-US" sz="800" b="1" dirty="0"/>
              <a:t>17,530</a:t>
            </a:r>
          </a:p>
        </p:txBody>
      </p:sp>
      <p:sp>
        <p:nvSpPr>
          <p:cNvPr id="89" name="TextBox 88">
            <a:extLst>
              <a:ext uri="{FF2B5EF4-FFF2-40B4-BE49-F238E27FC236}">
                <a16:creationId xmlns:a16="http://schemas.microsoft.com/office/drawing/2014/main" id="{F709A8C4-C191-C733-D6E1-AEFB1E2EEA26}"/>
              </a:ext>
            </a:extLst>
          </p:cNvPr>
          <p:cNvSpPr txBox="1"/>
          <p:nvPr/>
        </p:nvSpPr>
        <p:spPr>
          <a:xfrm>
            <a:off x="1471545" y="2050539"/>
            <a:ext cx="468398" cy="215444"/>
          </a:xfrm>
          <a:prstGeom prst="rect">
            <a:avLst/>
          </a:prstGeom>
          <a:noFill/>
        </p:spPr>
        <p:txBody>
          <a:bodyPr wrap="none" rtlCol="0">
            <a:spAutoFit/>
          </a:bodyPr>
          <a:lstStyle/>
          <a:p>
            <a:r>
              <a:rPr lang="en-US" sz="800" b="1" dirty="0"/>
              <a:t>12,605</a:t>
            </a:r>
          </a:p>
        </p:txBody>
      </p:sp>
      <p:sp>
        <p:nvSpPr>
          <p:cNvPr id="90" name="TextBox 89">
            <a:extLst>
              <a:ext uri="{FF2B5EF4-FFF2-40B4-BE49-F238E27FC236}">
                <a16:creationId xmlns:a16="http://schemas.microsoft.com/office/drawing/2014/main" id="{69549D1B-ED44-9D30-C25D-FE7A17AB8D0E}"/>
              </a:ext>
            </a:extLst>
          </p:cNvPr>
          <p:cNvSpPr txBox="1"/>
          <p:nvPr/>
        </p:nvSpPr>
        <p:spPr>
          <a:xfrm>
            <a:off x="684195" y="2354844"/>
            <a:ext cx="468398" cy="215444"/>
          </a:xfrm>
          <a:prstGeom prst="rect">
            <a:avLst/>
          </a:prstGeom>
          <a:noFill/>
        </p:spPr>
        <p:txBody>
          <a:bodyPr wrap="none" rtlCol="0">
            <a:spAutoFit/>
          </a:bodyPr>
          <a:lstStyle/>
          <a:p>
            <a:r>
              <a:rPr lang="en-US" sz="800" b="1" dirty="0"/>
              <a:t>13,485</a:t>
            </a:r>
          </a:p>
        </p:txBody>
      </p:sp>
      <p:sp>
        <p:nvSpPr>
          <p:cNvPr id="91" name="TextBox 90">
            <a:extLst>
              <a:ext uri="{FF2B5EF4-FFF2-40B4-BE49-F238E27FC236}">
                <a16:creationId xmlns:a16="http://schemas.microsoft.com/office/drawing/2014/main" id="{53599B88-1E13-ACF8-509A-E6B889EE4198}"/>
              </a:ext>
            </a:extLst>
          </p:cNvPr>
          <p:cNvSpPr txBox="1"/>
          <p:nvPr/>
        </p:nvSpPr>
        <p:spPr>
          <a:xfrm>
            <a:off x="4040478" y="5762932"/>
            <a:ext cx="1388393" cy="276999"/>
          </a:xfrm>
          <a:prstGeom prst="rect">
            <a:avLst/>
          </a:prstGeom>
          <a:noFill/>
        </p:spPr>
        <p:txBody>
          <a:bodyPr wrap="none" rtlCol="0">
            <a:spAutoFit/>
          </a:bodyPr>
          <a:lstStyle/>
          <a:p>
            <a:r>
              <a:rPr lang="en-US" sz="1200" dirty="0"/>
              <a:t>235,298 Registered</a:t>
            </a:r>
          </a:p>
        </p:txBody>
      </p:sp>
      <p:sp>
        <p:nvSpPr>
          <p:cNvPr id="92" name="TextBox 91">
            <a:extLst>
              <a:ext uri="{FF2B5EF4-FFF2-40B4-BE49-F238E27FC236}">
                <a16:creationId xmlns:a16="http://schemas.microsoft.com/office/drawing/2014/main" id="{038827C8-4C13-8FD9-B87A-E2349C0B58C5}"/>
              </a:ext>
            </a:extLst>
          </p:cNvPr>
          <p:cNvSpPr txBox="1"/>
          <p:nvPr/>
        </p:nvSpPr>
        <p:spPr>
          <a:xfrm>
            <a:off x="7008058" y="5770776"/>
            <a:ext cx="1388393" cy="276999"/>
          </a:xfrm>
          <a:prstGeom prst="rect">
            <a:avLst/>
          </a:prstGeom>
          <a:noFill/>
        </p:spPr>
        <p:txBody>
          <a:bodyPr wrap="none" rtlCol="0">
            <a:spAutoFit/>
          </a:bodyPr>
          <a:lstStyle/>
          <a:p>
            <a:r>
              <a:rPr lang="en-US" sz="1200" dirty="0"/>
              <a:t>295,198 Registered</a:t>
            </a:r>
          </a:p>
        </p:txBody>
      </p:sp>
      <p:sp>
        <p:nvSpPr>
          <p:cNvPr id="93" name="TextBox 92">
            <a:extLst>
              <a:ext uri="{FF2B5EF4-FFF2-40B4-BE49-F238E27FC236}">
                <a16:creationId xmlns:a16="http://schemas.microsoft.com/office/drawing/2014/main" id="{AA9E8B7B-16DB-FECD-F15B-DDFBD997DB13}"/>
              </a:ext>
            </a:extLst>
          </p:cNvPr>
          <p:cNvSpPr txBox="1"/>
          <p:nvPr/>
        </p:nvSpPr>
        <p:spPr>
          <a:xfrm>
            <a:off x="1015416" y="5745553"/>
            <a:ext cx="1309846" cy="276999"/>
          </a:xfrm>
          <a:prstGeom prst="rect">
            <a:avLst/>
          </a:prstGeom>
          <a:noFill/>
        </p:spPr>
        <p:txBody>
          <a:bodyPr wrap="none" rtlCol="0">
            <a:spAutoFit/>
          </a:bodyPr>
          <a:lstStyle/>
          <a:p>
            <a:r>
              <a:rPr lang="en-US" sz="1200" dirty="0"/>
              <a:t>30,271 Registered</a:t>
            </a:r>
          </a:p>
        </p:txBody>
      </p:sp>
      <p:sp>
        <p:nvSpPr>
          <p:cNvPr id="94" name="TextBox 93">
            <a:extLst>
              <a:ext uri="{FF2B5EF4-FFF2-40B4-BE49-F238E27FC236}">
                <a16:creationId xmlns:a16="http://schemas.microsoft.com/office/drawing/2014/main" id="{420DD226-0FE2-75FA-F6E3-015ED5438BD6}"/>
              </a:ext>
            </a:extLst>
          </p:cNvPr>
          <p:cNvSpPr txBox="1"/>
          <p:nvPr/>
        </p:nvSpPr>
        <p:spPr>
          <a:xfrm>
            <a:off x="4270554" y="3786770"/>
            <a:ext cx="652743" cy="369332"/>
          </a:xfrm>
          <a:prstGeom prst="rect">
            <a:avLst/>
          </a:prstGeom>
          <a:noFill/>
        </p:spPr>
        <p:txBody>
          <a:bodyPr wrap="none" rtlCol="0">
            <a:spAutoFit/>
          </a:bodyPr>
          <a:lstStyle/>
          <a:p>
            <a:r>
              <a:rPr lang="en-US" dirty="0"/>
              <a:t>2022</a:t>
            </a:r>
          </a:p>
        </p:txBody>
      </p:sp>
    </p:spTree>
    <p:extLst>
      <p:ext uri="{BB962C8B-B14F-4D97-AF65-F5344CB8AC3E}">
        <p14:creationId xmlns:p14="http://schemas.microsoft.com/office/powerpoint/2010/main" val="158533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AED906-FCA0-784C-8FE1-5D5B46F6CEC2}"/>
              </a:ext>
            </a:extLst>
          </p:cNvPr>
          <p:cNvSpPr txBox="1"/>
          <p:nvPr/>
        </p:nvSpPr>
        <p:spPr>
          <a:xfrm>
            <a:off x="2162912" y="214742"/>
            <a:ext cx="4818177" cy="523220"/>
          </a:xfrm>
          <a:prstGeom prst="rect">
            <a:avLst/>
          </a:prstGeom>
          <a:noFill/>
        </p:spPr>
        <p:txBody>
          <a:bodyPr wrap="none" rtlCol="0">
            <a:spAutoFit/>
          </a:bodyPr>
          <a:lstStyle/>
          <a:p>
            <a:pPr algn="ctr"/>
            <a:r>
              <a:rPr lang="en-US" sz="2800" dirty="0"/>
              <a:t>What Drives Voting/Crossover?</a:t>
            </a:r>
          </a:p>
        </p:txBody>
      </p:sp>
      <p:graphicFrame>
        <p:nvGraphicFramePr>
          <p:cNvPr id="4" name="Table 4">
            <a:extLst>
              <a:ext uri="{FF2B5EF4-FFF2-40B4-BE49-F238E27FC236}">
                <a16:creationId xmlns:a16="http://schemas.microsoft.com/office/drawing/2014/main" id="{431DAD66-BDED-F345-5201-8508898C55F0}"/>
              </a:ext>
            </a:extLst>
          </p:cNvPr>
          <p:cNvGraphicFramePr>
            <a:graphicFrameLocks noGrp="1"/>
          </p:cNvGraphicFramePr>
          <p:nvPr>
            <p:extLst>
              <p:ext uri="{D42A27DB-BD31-4B8C-83A1-F6EECF244321}">
                <p14:modId xmlns:p14="http://schemas.microsoft.com/office/powerpoint/2010/main" val="2870372296"/>
              </p:ext>
            </p:extLst>
          </p:nvPr>
        </p:nvGraphicFramePr>
        <p:xfrm>
          <a:off x="1040127" y="1099915"/>
          <a:ext cx="7063740" cy="3484880"/>
        </p:xfrm>
        <a:graphic>
          <a:graphicData uri="http://schemas.openxmlformats.org/drawingml/2006/table">
            <a:tbl>
              <a:tblPr firstRow="1" bandRow="1">
                <a:tableStyleId>{5C22544A-7EE6-4342-B048-85BDC9FD1C3A}</a:tableStyleId>
              </a:tblPr>
              <a:tblGrid>
                <a:gridCol w="1851660">
                  <a:extLst>
                    <a:ext uri="{9D8B030D-6E8A-4147-A177-3AD203B41FA5}">
                      <a16:colId xmlns:a16="http://schemas.microsoft.com/office/drawing/2014/main" val="433297206"/>
                    </a:ext>
                  </a:extLst>
                </a:gridCol>
                <a:gridCol w="902970">
                  <a:extLst>
                    <a:ext uri="{9D8B030D-6E8A-4147-A177-3AD203B41FA5}">
                      <a16:colId xmlns:a16="http://schemas.microsoft.com/office/drawing/2014/main" val="4174543248"/>
                    </a:ext>
                  </a:extLst>
                </a:gridCol>
                <a:gridCol w="1017270">
                  <a:extLst>
                    <a:ext uri="{9D8B030D-6E8A-4147-A177-3AD203B41FA5}">
                      <a16:colId xmlns:a16="http://schemas.microsoft.com/office/drawing/2014/main" val="774155596"/>
                    </a:ext>
                  </a:extLst>
                </a:gridCol>
                <a:gridCol w="720090">
                  <a:extLst>
                    <a:ext uri="{9D8B030D-6E8A-4147-A177-3AD203B41FA5}">
                      <a16:colId xmlns:a16="http://schemas.microsoft.com/office/drawing/2014/main" val="3393228180"/>
                    </a:ext>
                  </a:extLst>
                </a:gridCol>
                <a:gridCol w="208280">
                  <a:extLst>
                    <a:ext uri="{9D8B030D-6E8A-4147-A177-3AD203B41FA5}">
                      <a16:colId xmlns:a16="http://schemas.microsoft.com/office/drawing/2014/main" val="1461836797"/>
                    </a:ext>
                  </a:extLst>
                </a:gridCol>
                <a:gridCol w="763270">
                  <a:extLst>
                    <a:ext uri="{9D8B030D-6E8A-4147-A177-3AD203B41FA5}">
                      <a16:colId xmlns:a16="http://schemas.microsoft.com/office/drawing/2014/main" val="2902905002"/>
                    </a:ext>
                  </a:extLst>
                </a:gridCol>
                <a:gridCol w="822960">
                  <a:extLst>
                    <a:ext uri="{9D8B030D-6E8A-4147-A177-3AD203B41FA5}">
                      <a16:colId xmlns:a16="http://schemas.microsoft.com/office/drawing/2014/main" val="2701199209"/>
                    </a:ext>
                  </a:extLst>
                </a:gridCol>
                <a:gridCol w="777240">
                  <a:extLst>
                    <a:ext uri="{9D8B030D-6E8A-4147-A177-3AD203B41FA5}">
                      <a16:colId xmlns:a16="http://schemas.microsoft.com/office/drawing/2014/main" val="571100568"/>
                    </a:ext>
                  </a:extLst>
                </a:gridCol>
              </a:tblGrid>
              <a:tr h="370840">
                <a:tc>
                  <a:txBody>
                    <a:bodyPr/>
                    <a:lstStyle/>
                    <a:p>
                      <a:r>
                        <a:rPr lang="en-US" sz="1400" dirty="0"/>
                        <a:t>Office</a:t>
                      </a:r>
                    </a:p>
                  </a:txBody>
                  <a:tcPr/>
                </a:tc>
                <a:tc>
                  <a:txBody>
                    <a:bodyPr/>
                    <a:lstStyle/>
                    <a:p>
                      <a:r>
                        <a:rPr lang="en-US" sz="1400" dirty="0"/>
                        <a:t>Under votes</a:t>
                      </a:r>
                    </a:p>
                  </a:txBody>
                  <a:tcPr/>
                </a:tc>
                <a:tc>
                  <a:txBody>
                    <a:bodyPr/>
                    <a:lstStyle/>
                    <a:p>
                      <a:r>
                        <a:rPr lang="en-US" sz="1400" dirty="0"/>
                        <a:t>Ballots</a:t>
                      </a:r>
                    </a:p>
                  </a:txBody>
                  <a:tcPr/>
                </a:tc>
                <a:tc>
                  <a:txBody>
                    <a:bodyPr/>
                    <a:lstStyle/>
                    <a:p>
                      <a:r>
                        <a:rPr lang="en-US" sz="1400" dirty="0"/>
                        <a:t>% Under</a:t>
                      </a:r>
                    </a:p>
                  </a:txBody>
                  <a:tcPr/>
                </a:tc>
                <a:tc>
                  <a:txBody>
                    <a:bodyPr/>
                    <a:lstStyle/>
                    <a:p>
                      <a:endParaRPr lang="en-US" sz="1400" dirty="0"/>
                    </a:p>
                  </a:txBody>
                  <a:tcPr/>
                </a:tc>
                <a:tc>
                  <a:txBody>
                    <a:bodyPr/>
                    <a:lstStyle/>
                    <a:p>
                      <a:r>
                        <a:rPr lang="en-US" sz="1400" dirty="0"/>
                        <a:t>Under votes</a:t>
                      </a:r>
                    </a:p>
                  </a:txBody>
                  <a:tcPr/>
                </a:tc>
                <a:tc>
                  <a:txBody>
                    <a:bodyPr/>
                    <a:lstStyle/>
                    <a:p>
                      <a:r>
                        <a:rPr lang="en-US" sz="1400" dirty="0"/>
                        <a:t>Ballots</a:t>
                      </a:r>
                    </a:p>
                  </a:txBody>
                  <a:tcPr/>
                </a:tc>
                <a:tc>
                  <a:txBody>
                    <a:bodyPr/>
                    <a:lstStyle/>
                    <a:p>
                      <a:r>
                        <a:rPr lang="en-US" sz="1400" dirty="0"/>
                        <a:t>% Under</a:t>
                      </a:r>
                    </a:p>
                  </a:txBody>
                  <a:tcPr/>
                </a:tc>
                <a:extLst>
                  <a:ext uri="{0D108BD9-81ED-4DB2-BD59-A6C34878D82A}">
                    <a16:rowId xmlns:a16="http://schemas.microsoft.com/office/drawing/2014/main" val="2239736059"/>
                  </a:ext>
                </a:extLst>
              </a:tr>
              <a:tr h="370840">
                <a:tc>
                  <a:txBody>
                    <a:bodyPr/>
                    <a:lstStyle/>
                    <a:p>
                      <a:r>
                        <a:rPr lang="en-US" sz="1400" dirty="0"/>
                        <a:t>US Congress</a:t>
                      </a:r>
                    </a:p>
                  </a:txBody>
                  <a:tcPr/>
                </a:tc>
                <a:tc>
                  <a:txBody>
                    <a:bodyPr/>
                    <a:lstStyle/>
                    <a:p>
                      <a:pPr algn="r"/>
                      <a:r>
                        <a:rPr lang="en-US" sz="1400" dirty="0"/>
                        <a:t>846</a:t>
                      </a:r>
                    </a:p>
                  </a:txBody>
                  <a:tcPr/>
                </a:tc>
                <a:tc>
                  <a:txBody>
                    <a:bodyPr/>
                    <a:lstStyle/>
                    <a:p>
                      <a:pPr algn="r"/>
                      <a:r>
                        <a:rPr lang="en-US" sz="1400" dirty="0"/>
                        <a:t>172,047</a:t>
                      </a:r>
                    </a:p>
                  </a:txBody>
                  <a:tcPr/>
                </a:tc>
                <a:tc>
                  <a:txBody>
                    <a:bodyPr/>
                    <a:lstStyle/>
                    <a:p>
                      <a:r>
                        <a:rPr lang="en-US" sz="1400" dirty="0"/>
                        <a:t>0.5%</a:t>
                      </a:r>
                    </a:p>
                  </a:txBody>
                  <a:tcPr/>
                </a:tc>
                <a:tc>
                  <a:txBody>
                    <a:bodyPr/>
                    <a:lstStyle/>
                    <a:p>
                      <a:endParaRPr lang="en-US" sz="1400" dirty="0"/>
                    </a:p>
                  </a:txBody>
                  <a:tcPr/>
                </a:tc>
                <a:tc>
                  <a:txBody>
                    <a:bodyPr/>
                    <a:lstStyle/>
                    <a:p>
                      <a:pPr marL="0" algn="r" defTabSz="914400" rtl="0" eaLnBrk="1" latinLnBrk="0" hangingPunct="1"/>
                      <a:r>
                        <a:rPr lang="en-US" sz="1400" kern="1200" dirty="0">
                          <a:solidFill>
                            <a:schemeClr val="dk1"/>
                          </a:solidFill>
                          <a:latin typeface="+mn-lt"/>
                          <a:ea typeface="+mn-ea"/>
                          <a:cs typeface="+mn-cs"/>
                        </a:rPr>
                        <a:t>543</a:t>
                      </a:r>
                    </a:p>
                  </a:txBody>
                  <a:tcPr/>
                </a:tc>
                <a:tc>
                  <a:txBody>
                    <a:bodyPr/>
                    <a:lstStyle/>
                    <a:p>
                      <a:pPr marL="0" algn="r" defTabSz="914400" rtl="0" eaLnBrk="1" latinLnBrk="0" hangingPunct="1"/>
                      <a:r>
                        <a:rPr lang="en-US" sz="1400" kern="1200" dirty="0">
                          <a:solidFill>
                            <a:schemeClr val="dk1"/>
                          </a:solidFill>
                          <a:latin typeface="+mn-lt"/>
                          <a:ea typeface="+mn-ea"/>
                          <a:cs typeface="+mn-cs"/>
                        </a:rPr>
                        <a:t>8,201</a:t>
                      </a:r>
                    </a:p>
                  </a:txBody>
                  <a:tcPr/>
                </a:tc>
                <a:tc>
                  <a:txBody>
                    <a:bodyPr/>
                    <a:lstStyle/>
                    <a:p>
                      <a:r>
                        <a:rPr lang="en-US" sz="1400" dirty="0"/>
                        <a:t>6.6%</a:t>
                      </a:r>
                    </a:p>
                  </a:txBody>
                  <a:tcPr/>
                </a:tc>
                <a:extLst>
                  <a:ext uri="{0D108BD9-81ED-4DB2-BD59-A6C34878D82A}">
                    <a16:rowId xmlns:a16="http://schemas.microsoft.com/office/drawing/2014/main" val="2667365234"/>
                  </a:ext>
                </a:extLst>
              </a:tr>
              <a:tr h="370840">
                <a:tc>
                  <a:txBody>
                    <a:bodyPr/>
                    <a:lstStyle/>
                    <a:p>
                      <a:r>
                        <a:rPr lang="en-US" sz="1400" dirty="0"/>
                        <a:t>Governor</a:t>
                      </a:r>
                    </a:p>
                  </a:txBody>
                  <a:tcPr/>
                </a:tc>
                <a:tc>
                  <a:txBody>
                    <a:bodyPr/>
                    <a:lstStyle/>
                    <a:p>
                      <a:pPr algn="r"/>
                      <a:r>
                        <a:rPr lang="en-US" sz="1400" dirty="0"/>
                        <a:t>7,626</a:t>
                      </a:r>
                    </a:p>
                  </a:txBody>
                  <a:tcPr/>
                </a:tc>
                <a:tc>
                  <a:txBody>
                    <a:bodyPr/>
                    <a:lstStyle/>
                    <a:p>
                      <a:pPr algn="r"/>
                      <a:r>
                        <a:rPr lang="en-US" sz="1400" dirty="0"/>
                        <a:t>172,047</a:t>
                      </a:r>
                    </a:p>
                  </a:txBody>
                  <a:tcPr/>
                </a:tc>
                <a:tc>
                  <a:txBody>
                    <a:bodyPr/>
                    <a:lstStyle/>
                    <a:p>
                      <a:r>
                        <a:rPr lang="en-US" sz="1400" dirty="0"/>
                        <a:t>4.4%</a:t>
                      </a:r>
                    </a:p>
                  </a:txBody>
                  <a:tcPr/>
                </a:tc>
                <a:tc>
                  <a:txBody>
                    <a:bodyPr/>
                    <a:lstStyle/>
                    <a:p>
                      <a:endParaRPr lang="en-US" sz="1400" dirty="0"/>
                    </a:p>
                  </a:txBody>
                  <a:tcPr/>
                </a:tc>
                <a:tc>
                  <a:txBody>
                    <a:bodyPr/>
                    <a:lstStyle/>
                    <a:p>
                      <a:pPr marL="0" algn="r" defTabSz="914400" rtl="0" eaLnBrk="1" latinLnBrk="0" hangingPunct="1"/>
                      <a:r>
                        <a:rPr lang="en-US" sz="1400" kern="1200" dirty="0">
                          <a:solidFill>
                            <a:schemeClr val="dk1"/>
                          </a:solidFill>
                          <a:latin typeface="+mn-lt"/>
                          <a:ea typeface="+mn-ea"/>
                          <a:cs typeface="+mn-cs"/>
                        </a:rPr>
                        <a:t>964</a:t>
                      </a:r>
                    </a:p>
                  </a:txBody>
                  <a:tcPr/>
                </a:tc>
                <a:tc>
                  <a:txBody>
                    <a:bodyPr/>
                    <a:lstStyle/>
                    <a:p>
                      <a:pPr marL="0" algn="r" defTabSz="914400" rtl="0" eaLnBrk="1" latinLnBrk="0" hangingPunct="1"/>
                      <a:r>
                        <a:rPr lang="en-US" sz="1400" kern="1200" dirty="0">
                          <a:solidFill>
                            <a:schemeClr val="dk1"/>
                          </a:solidFill>
                          <a:latin typeface="+mn-lt"/>
                          <a:ea typeface="+mn-ea"/>
                          <a:cs typeface="+mn-cs"/>
                        </a:rPr>
                        <a:t>8,201</a:t>
                      </a:r>
                    </a:p>
                  </a:txBody>
                  <a:tcPr/>
                </a:tc>
                <a:tc>
                  <a:txBody>
                    <a:bodyPr/>
                    <a:lstStyle/>
                    <a:p>
                      <a:r>
                        <a:rPr lang="en-US" sz="1400" dirty="0"/>
                        <a:t>11.8%</a:t>
                      </a:r>
                    </a:p>
                  </a:txBody>
                  <a:tcPr/>
                </a:tc>
                <a:extLst>
                  <a:ext uri="{0D108BD9-81ED-4DB2-BD59-A6C34878D82A}">
                    <a16:rowId xmlns:a16="http://schemas.microsoft.com/office/drawing/2014/main" val="3118583069"/>
                  </a:ext>
                </a:extLst>
              </a:tr>
              <a:tr h="370840">
                <a:tc>
                  <a:txBody>
                    <a:bodyPr/>
                    <a:lstStyle/>
                    <a:p>
                      <a:r>
                        <a:rPr lang="en-US" sz="1400" dirty="0"/>
                        <a:t>Secretary of State</a:t>
                      </a:r>
                    </a:p>
                  </a:txBody>
                  <a:tcPr/>
                </a:tc>
                <a:tc>
                  <a:txBody>
                    <a:bodyPr/>
                    <a:lstStyle/>
                    <a:p>
                      <a:pPr algn="r"/>
                      <a:r>
                        <a:rPr lang="en-US" sz="1400" dirty="0"/>
                        <a:t>14,383</a:t>
                      </a:r>
                    </a:p>
                  </a:txBody>
                  <a:tcPr/>
                </a:tc>
                <a:tc>
                  <a:txBody>
                    <a:bodyPr/>
                    <a:lstStyle/>
                    <a:p>
                      <a:pPr algn="r"/>
                      <a:r>
                        <a:rPr lang="en-US" sz="1400" dirty="0"/>
                        <a:t>172,047</a:t>
                      </a:r>
                    </a:p>
                  </a:txBody>
                  <a:tcPr/>
                </a:tc>
                <a:tc>
                  <a:txBody>
                    <a:bodyPr/>
                    <a:lstStyle/>
                    <a:p>
                      <a:r>
                        <a:rPr lang="en-US" sz="1400" dirty="0"/>
                        <a:t>8.4%</a:t>
                      </a:r>
                    </a:p>
                  </a:txBody>
                  <a:tcPr/>
                </a:tc>
                <a:tc>
                  <a:txBody>
                    <a:bodyPr/>
                    <a:lstStyle/>
                    <a:p>
                      <a:endParaRPr lang="en-US" sz="1400" dirty="0"/>
                    </a:p>
                  </a:txBody>
                  <a:tcPr/>
                </a:tc>
                <a:tc>
                  <a:txBody>
                    <a:bodyPr/>
                    <a:lstStyle/>
                    <a:p>
                      <a:pPr marL="0" algn="r" defTabSz="914400" rtl="0" eaLnBrk="1" latinLnBrk="0" hangingPunct="1"/>
                      <a:endParaRPr lang="en-US" sz="1400" kern="1200" dirty="0">
                        <a:solidFill>
                          <a:schemeClr val="dk1"/>
                        </a:solidFill>
                        <a:latin typeface="+mn-lt"/>
                        <a:ea typeface="+mn-ea"/>
                        <a:cs typeface="+mn-cs"/>
                      </a:endParaRPr>
                    </a:p>
                  </a:txBody>
                  <a:tcPr/>
                </a:tc>
                <a:tc>
                  <a:txBody>
                    <a:bodyPr/>
                    <a:lstStyle/>
                    <a:p>
                      <a:pPr marL="0" algn="r" defTabSz="914400" rtl="0" eaLnBrk="1" latinLnBrk="0" hangingPunct="1"/>
                      <a:endParaRPr lang="en-US" sz="1400" kern="1200" dirty="0">
                        <a:solidFill>
                          <a:schemeClr val="dk1"/>
                        </a:solidFill>
                        <a:latin typeface="+mn-lt"/>
                        <a:ea typeface="+mn-ea"/>
                        <a:cs typeface="+mn-cs"/>
                      </a:endParaRPr>
                    </a:p>
                  </a:txBody>
                  <a:tcPr/>
                </a:tc>
                <a:tc>
                  <a:txBody>
                    <a:bodyPr/>
                    <a:lstStyle/>
                    <a:p>
                      <a:endParaRPr lang="en-US" sz="1400" dirty="0"/>
                    </a:p>
                  </a:txBody>
                  <a:tcPr/>
                </a:tc>
                <a:extLst>
                  <a:ext uri="{0D108BD9-81ED-4DB2-BD59-A6C34878D82A}">
                    <a16:rowId xmlns:a16="http://schemas.microsoft.com/office/drawing/2014/main" val="851623069"/>
                  </a:ext>
                </a:extLst>
              </a:tr>
              <a:tr h="370840">
                <a:tc>
                  <a:txBody>
                    <a:bodyPr/>
                    <a:lstStyle/>
                    <a:p>
                      <a:r>
                        <a:rPr lang="en-US" sz="1400" dirty="0"/>
                        <a:t>Auditor</a:t>
                      </a:r>
                    </a:p>
                  </a:txBody>
                  <a:tcPr/>
                </a:tc>
                <a:tc>
                  <a:txBody>
                    <a:bodyPr/>
                    <a:lstStyle/>
                    <a:p>
                      <a:pPr algn="r"/>
                      <a:r>
                        <a:rPr lang="en-US" sz="1400" dirty="0"/>
                        <a:t>37,255</a:t>
                      </a:r>
                    </a:p>
                  </a:txBody>
                  <a:tcPr/>
                </a:tc>
                <a:tc>
                  <a:txBody>
                    <a:bodyPr/>
                    <a:lstStyle/>
                    <a:p>
                      <a:pPr algn="r"/>
                      <a:r>
                        <a:rPr lang="en-US" sz="1400" dirty="0"/>
                        <a:t>172,047</a:t>
                      </a:r>
                    </a:p>
                  </a:txBody>
                  <a:tcPr/>
                </a:tc>
                <a:tc>
                  <a:txBody>
                    <a:bodyPr/>
                    <a:lstStyle/>
                    <a:p>
                      <a:r>
                        <a:rPr lang="en-US" sz="1400" dirty="0"/>
                        <a:t>21.7%</a:t>
                      </a:r>
                    </a:p>
                  </a:txBody>
                  <a:tcPr/>
                </a:tc>
                <a:tc>
                  <a:txBody>
                    <a:bodyPr/>
                    <a:lstStyle/>
                    <a:p>
                      <a:endParaRPr lang="en-US" sz="1400" dirty="0"/>
                    </a:p>
                  </a:txBody>
                  <a:tcPr/>
                </a:tc>
                <a:tc>
                  <a:txBody>
                    <a:bodyPr/>
                    <a:lstStyle/>
                    <a:p>
                      <a:pPr marL="0" algn="r" defTabSz="914400" rtl="0" eaLnBrk="1" latinLnBrk="0" hangingPunct="1"/>
                      <a:endParaRPr lang="en-US" sz="1400" kern="1200" dirty="0">
                        <a:solidFill>
                          <a:schemeClr val="dk1"/>
                        </a:solidFill>
                        <a:latin typeface="+mn-lt"/>
                        <a:ea typeface="+mn-ea"/>
                        <a:cs typeface="+mn-cs"/>
                      </a:endParaRPr>
                    </a:p>
                  </a:txBody>
                  <a:tcPr/>
                </a:tc>
                <a:tc>
                  <a:txBody>
                    <a:bodyPr/>
                    <a:lstStyle/>
                    <a:p>
                      <a:pPr marL="0" algn="r" defTabSz="914400" rtl="0" eaLnBrk="1" latinLnBrk="0" hangingPunct="1"/>
                      <a:endParaRPr lang="en-US" sz="1400" kern="1200" dirty="0">
                        <a:solidFill>
                          <a:schemeClr val="dk1"/>
                        </a:solidFill>
                        <a:latin typeface="+mn-lt"/>
                        <a:ea typeface="+mn-ea"/>
                        <a:cs typeface="+mn-cs"/>
                      </a:endParaRPr>
                    </a:p>
                  </a:txBody>
                  <a:tcPr/>
                </a:tc>
                <a:tc>
                  <a:txBody>
                    <a:bodyPr/>
                    <a:lstStyle/>
                    <a:p>
                      <a:endParaRPr lang="en-US" sz="1400" dirty="0"/>
                    </a:p>
                  </a:txBody>
                  <a:tcPr/>
                </a:tc>
                <a:extLst>
                  <a:ext uri="{0D108BD9-81ED-4DB2-BD59-A6C34878D82A}">
                    <a16:rowId xmlns:a16="http://schemas.microsoft.com/office/drawing/2014/main" val="674059238"/>
                  </a:ext>
                </a:extLst>
              </a:tr>
              <a:tr h="370840">
                <a:tc>
                  <a:txBody>
                    <a:bodyPr/>
                    <a:lstStyle/>
                    <a:p>
                      <a:r>
                        <a:rPr lang="en-US" sz="1400" dirty="0"/>
                        <a:t>Treasurer</a:t>
                      </a:r>
                    </a:p>
                  </a:txBody>
                  <a:tcPr/>
                </a:tc>
                <a:tc>
                  <a:txBody>
                    <a:bodyPr/>
                    <a:lstStyle/>
                    <a:p>
                      <a:pPr algn="r"/>
                      <a:r>
                        <a:rPr lang="en-US" sz="1400" dirty="0"/>
                        <a:t>33,043</a:t>
                      </a:r>
                    </a:p>
                  </a:txBody>
                  <a:tcPr/>
                </a:tc>
                <a:tc>
                  <a:txBody>
                    <a:bodyPr/>
                    <a:lstStyle/>
                    <a:p>
                      <a:pPr algn="r"/>
                      <a:r>
                        <a:rPr lang="en-US" sz="1400" dirty="0"/>
                        <a:t>172,047</a:t>
                      </a:r>
                    </a:p>
                  </a:txBody>
                  <a:tcPr/>
                </a:tc>
                <a:tc>
                  <a:txBody>
                    <a:bodyPr/>
                    <a:lstStyle/>
                    <a:p>
                      <a:r>
                        <a:rPr lang="en-US" sz="1400" dirty="0"/>
                        <a:t>19.2%</a:t>
                      </a:r>
                    </a:p>
                  </a:txBody>
                  <a:tcPr/>
                </a:tc>
                <a:tc>
                  <a:txBody>
                    <a:bodyPr/>
                    <a:lstStyle/>
                    <a:p>
                      <a:endParaRPr lang="en-US" sz="1400" dirty="0"/>
                    </a:p>
                  </a:txBody>
                  <a:tcPr/>
                </a:tc>
                <a:tc>
                  <a:txBody>
                    <a:bodyPr/>
                    <a:lstStyle/>
                    <a:p>
                      <a:pPr marL="0" algn="r" defTabSz="914400" rtl="0" eaLnBrk="1" latinLnBrk="0" hangingPunct="1"/>
                      <a:endParaRPr lang="en-US" sz="1400" kern="1200" dirty="0">
                        <a:solidFill>
                          <a:schemeClr val="dk1"/>
                        </a:solidFill>
                        <a:latin typeface="+mn-lt"/>
                        <a:ea typeface="+mn-ea"/>
                        <a:cs typeface="+mn-cs"/>
                      </a:endParaRPr>
                    </a:p>
                  </a:txBody>
                  <a:tcPr/>
                </a:tc>
                <a:tc>
                  <a:txBody>
                    <a:bodyPr/>
                    <a:lstStyle/>
                    <a:p>
                      <a:pPr marL="0" algn="r" defTabSz="914400" rtl="0" eaLnBrk="1" latinLnBrk="0" hangingPunct="1"/>
                      <a:endParaRPr lang="en-US" sz="1400" kern="1200" dirty="0">
                        <a:solidFill>
                          <a:schemeClr val="dk1"/>
                        </a:solidFill>
                        <a:latin typeface="+mn-lt"/>
                        <a:ea typeface="+mn-ea"/>
                        <a:cs typeface="+mn-cs"/>
                      </a:endParaRPr>
                    </a:p>
                  </a:txBody>
                  <a:tcPr/>
                </a:tc>
                <a:tc>
                  <a:txBody>
                    <a:bodyPr/>
                    <a:lstStyle/>
                    <a:p>
                      <a:endParaRPr lang="en-US" sz="1400" dirty="0"/>
                    </a:p>
                  </a:txBody>
                  <a:tcPr/>
                </a:tc>
                <a:extLst>
                  <a:ext uri="{0D108BD9-81ED-4DB2-BD59-A6C34878D82A}">
                    <a16:rowId xmlns:a16="http://schemas.microsoft.com/office/drawing/2014/main" val="1352304325"/>
                  </a:ext>
                </a:extLst>
              </a:tr>
              <a:tr h="370840">
                <a:tc>
                  <a:txBody>
                    <a:bodyPr/>
                    <a:lstStyle/>
                    <a:p>
                      <a:r>
                        <a:rPr lang="en-US" sz="1400" dirty="0"/>
                        <a:t>Superintendent</a:t>
                      </a:r>
                    </a:p>
                  </a:txBody>
                  <a:tcPr/>
                </a:tc>
                <a:tc>
                  <a:txBody>
                    <a:bodyPr/>
                    <a:lstStyle/>
                    <a:p>
                      <a:pPr algn="r"/>
                      <a:r>
                        <a:rPr lang="en-US" sz="1400" dirty="0"/>
                        <a:t>25,472</a:t>
                      </a:r>
                    </a:p>
                  </a:txBody>
                  <a:tcPr/>
                </a:tc>
                <a:tc>
                  <a:txBody>
                    <a:bodyPr/>
                    <a:lstStyle/>
                    <a:p>
                      <a:pPr algn="r"/>
                      <a:r>
                        <a:rPr lang="en-US" sz="1400" dirty="0"/>
                        <a:t>172,047</a:t>
                      </a:r>
                    </a:p>
                  </a:txBody>
                  <a:tcPr/>
                </a:tc>
                <a:tc>
                  <a:txBody>
                    <a:bodyPr/>
                    <a:lstStyle/>
                    <a:p>
                      <a:r>
                        <a:rPr lang="en-US" sz="1400" dirty="0"/>
                        <a:t>14.8%</a:t>
                      </a:r>
                    </a:p>
                  </a:txBody>
                  <a:tcPr/>
                </a:tc>
                <a:tc>
                  <a:txBody>
                    <a:bodyPr/>
                    <a:lstStyle/>
                    <a:p>
                      <a:endParaRPr lang="en-US" sz="1400" dirty="0"/>
                    </a:p>
                  </a:txBody>
                  <a:tcPr/>
                </a:tc>
                <a:tc>
                  <a:txBody>
                    <a:bodyPr/>
                    <a:lstStyle/>
                    <a:p>
                      <a:pPr marL="0" algn="r" defTabSz="914400" rtl="0" eaLnBrk="1" latinLnBrk="0" hangingPunct="1"/>
                      <a:r>
                        <a:rPr lang="en-US" sz="1400" kern="1200" dirty="0">
                          <a:solidFill>
                            <a:schemeClr val="dk1"/>
                          </a:solidFill>
                          <a:latin typeface="+mn-lt"/>
                          <a:ea typeface="+mn-ea"/>
                          <a:cs typeface="+mn-cs"/>
                        </a:rPr>
                        <a:t>1,400</a:t>
                      </a:r>
                    </a:p>
                  </a:txBody>
                  <a:tcPr/>
                </a:tc>
                <a:tc>
                  <a:txBody>
                    <a:bodyPr/>
                    <a:lstStyle/>
                    <a:p>
                      <a:pPr marL="0" algn="r" defTabSz="914400" rtl="0" eaLnBrk="1" latinLnBrk="0" hangingPunct="1"/>
                      <a:r>
                        <a:rPr lang="en-US" sz="1400" kern="1200" dirty="0">
                          <a:solidFill>
                            <a:schemeClr val="dk1"/>
                          </a:solidFill>
                          <a:latin typeface="+mn-lt"/>
                          <a:ea typeface="+mn-ea"/>
                          <a:cs typeface="+mn-cs"/>
                        </a:rPr>
                        <a:t>8,201</a:t>
                      </a:r>
                    </a:p>
                  </a:txBody>
                  <a:tcPr/>
                </a:tc>
                <a:tc>
                  <a:txBody>
                    <a:bodyPr/>
                    <a:lstStyle/>
                    <a:p>
                      <a:r>
                        <a:rPr lang="en-US" sz="1400" dirty="0"/>
                        <a:t>17.1%</a:t>
                      </a:r>
                    </a:p>
                  </a:txBody>
                  <a:tcPr/>
                </a:tc>
                <a:extLst>
                  <a:ext uri="{0D108BD9-81ED-4DB2-BD59-A6C34878D82A}">
                    <a16:rowId xmlns:a16="http://schemas.microsoft.com/office/drawing/2014/main" val="2336751078"/>
                  </a:ext>
                </a:extLst>
              </a:tr>
              <a:tr h="370840">
                <a:tc>
                  <a:txBody>
                    <a:bodyPr/>
                    <a:lstStyle/>
                    <a:p>
                      <a:r>
                        <a:rPr lang="en-US" sz="1400" dirty="0"/>
                        <a:t>Senate</a:t>
                      </a:r>
                    </a:p>
                  </a:txBody>
                  <a:tcPr/>
                </a:tc>
                <a:tc>
                  <a:txBody>
                    <a:bodyPr/>
                    <a:lstStyle/>
                    <a:p>
                      <a:pPr algn="r"/>
                      <a:r>
                        <a:rPr lang="en-US" sz="1400" dirty="0"/>
                        <a:t>12,710</a:t>
                      </a:r>
                    </a:p>
                  </a:txBody>
                  <a:tcPr/>
                </a:tc>
                <a:tc>
                  <a:txBody>
                    <a:bodyPr/>
                    <a:lstStyle/>
                    <a:p>
                      <a:pPr algn="r"/>
                      <a:r>
                        <a:rPr lang="en-US" sz="1400" dirty="0"/>
                        <a:t>84,070</a:t>
                      </a:r>
                    </a:p>
                  </a:txBody>
                  <a:tcPr/>
                </a:tc>
                <a:tc>
                  <a:txBody>
                    <a:bodyPr/>
                    <a:lstStyle/>
                    <a:p>
                      <a:r>
                        <a:rPr lang="en-US" sz="1400" dirty="0"/>
                        <a:t>15.1%</a:t>
                      </a:r>
                    </a:p>
                  </a:txBody>
                  <a:tcPr/>
                </a:tc>
                <a:tc>
                  <a:txBody>
                    <a:bodyPr/>
                    <a:lstStyle/>
                    <a:p>
                      <a:endParaRPr lang="en-US" sz="1400" dirty="0"/>
                    </a:p>
                  </a:txBody>
                  <a:tcPr/>
                </a:tc>
                <a:tc>
                  <a:txBody>
                    <a:bodyPr/>
                    <a:lstStyle/>
                    <a:p>
                      <a:pPr marL="0" algn="r" defTabSz="914400" rtl="0" eaLnBrk="1" latinLnBrk="0" hangingPunct="1"/>
                      <a:r>
                        <a:rPr lang="en-US" sz="1400" kern="1200" dirty="0">
                          <a:solidFill>
                            <a:schemeClr val="dk1"/>
                          </a:solidFill>
                          <a:latin typeface="+mn-lt"/>
                          <a:ea typeface="+mn-ea"/>
                          <a:cs typeface="+mn-cs"/>
                        </a:rPr>
                        <a:t>232</a:t>
                      </a:r>
                    </a:p>
                  </a:txBody>
                  <a:tcPr/>
                </a:tc>
                <a:tc>
                  <a:txBody>
                    <a:bodyPr/>
                    <a:lstStyle/>
                    <a:p>
                      <a:pPr marL="0" algn="r" defTabSz="914400" rtl="0" eaLnBrk="1" latinLnBrk="0" hangingPunct="1"/>
                      <a:r>
                        <a:rPr lang="en-US" sz="1400" kern="1200" dirty="0">
                          <a:solidFill>
                            <a:schemeClr val="dk1"/>
                          </a:solidFill>
                          <a:latin typeface="+mn-lt"/>
                          <a:ea typeface="+mn-ea"/>
                          <a:cs typeface="+mn-cs"/>
                        </a:rPr>
                        <a:t>1,796</a:t>
                      </a:r>
                    </a:p>
                  </a:txBody>
                  <a:tcPr/>
                </a:tc>
                <a:tc>
                  <a:txBody>
                    <a:bodyPr/>
                    <a:lstStyle/>
                    <a:p>
                      <a:r>
                        <a:rPr lang="en-US" sz="1400" dirty="0"/>
                        <a:t>12.9%</a:t>
                      </a:r>
                    </a:p>
                  </a:txBody>
                  <a:tcPr/>
                </a:tc>
                <a:extLst>
                  <a:ext uri="{0D108BD9-81ED-4DB2-BD59-A6C34878D82A}">
                    <a16:rowId xmlns:a16="http://schemas.microsoft.com/office/drawing/2014/main" val="3967135020"/>
                  </a:ext>
                </a:extLst>
              </a:tr>
              <a:tr h="370840">
                <a:tc>
                  <a:txBody>
                    <a:bodyPr/>
                    <a:lstStyle/>
                    <a:p>
                      <a:r>
                        <a:rPr lang="en-US" sz="1400" dirty="0"/>
                        <a:t>House</a:t>
                      </a:r>
                    </a:p>
                  </a:txBody>
                  <a:tcPr/>
                </a:tc>
                <a:tc>
                  <a:txBody>
                    <a:bodyPr/>
                    <a:lstStyle/>
                    <a:p>
                      <a:pPr algn="r"/>
                      <a:r>
                        <a:rPr lang="en-US" sz="1400" dirty="0"/>
                        <a:t>25,085</a:t>
                      </a:r>
                    </a:p>
                  </a:txBody>
                  <a:tcPr/>
                </a:tc>
                <a:tc>
                  <a:txBody>
                    <a:bodyPr/>
                    <a:lstStyle/>
                    <a:p>
                      <a:pPr algn="r"/>
                      <a:r>
                        <a:rPr lang="en-US" sz="1400" dirty="0"/>
                        <a:t>172,038</a:t>
                      </a:r>
                    </a:p>
                  </a:txBody>
                  <a:tcPr/>
                </a:tc>
                <a:tc>
                  <a:txBody>
                    <a:bodyPr/>
                    <a:lstStyle/>
                    <a:p>
                      <a:r>
                        <a:rPr lang="en-US" sz="1400" dirty="0"/>
                        <a:t>14.6%</a:t>
                      </a:r>
                    </a:p>
                  </a:txBody>
                  <a:tcPr/>
                </a:tc>
                <a:tc>
                  <a:txBody>
                    <a:bodyPr/>
                    <a:lstStyle/>
                    <a:p>
                      <a:endParaRPr lang="en-US" sz="1400" dirty="0"/>
                    </a:p>
                  </a:txBody>
                  <a:tcPr/>
                </a:tc>
                <a:tc>
                  <a:txBody>
                    <a:bodyPr/>
                    <a:lstStyle/>
                    <a:p>
                      <a:pPr marL="0" algn="r" defTabSz="914400" rtl="0" eaLnBrk="1" latinLnBrk="0" hangingPunct="1"/>
                      <a:r>
                        <a:rPr lang="en-US" sz="1400" kern="1200" dirty="0">
                          <a:solidFill>
                            <a:schemeClr val="dk1"/>
                          </a:solidFill>
                          <a:latin typeface="+mn-lt"/>
                          <a:ea typeface="+mn-ea"/>
                          <a:cs typeface="+mn-cs"/>
                        </a:rPr>
                        <a:t>378</a:t>
                      </a:r>
                    </a:p>
                  </a:txBody>
                  <a:tcPr/>
                </a:tc>
                <a:tc>
                  <a:txBody>
                    <a:bodyPr/>
                    <a:lstStyle/>
                    <a:p>
                      <a:pPr marL="0" algn="r" defTabSz="914400" rtl="0" eaLnBrk="1" latinLnBrk="0" hangingPunct="1"/>
                      <a:r>
                        <a:rPr lang="en-US" sz="1400" kern="1200" dirty="0">
                          <a:solidFill>
                            <a:schemeClr val="dk1"/>
                          </a:solidFill>
                          <a:latin typeface="+mn-lt"/>
                          <a:ea typeface="+mn-ea"/>
                          <a:cs typeface="+mn-cs"/>
                        </a:rPr>
                        <a:t>3,530</a:t>
                      </a:r>
                    </a:p>
                  </a:txBody>
                  <a:tcPr/>
                </a:tc>
                <a:tc>
                  <a:txBody>
                    <a:bodyPr/>
                    <a:lstStyle/>
                    <a:p>
                      <a:r>
                        <a:rPr lang="en-US" sz="1400" dirty="0"/>
                        <a:t>10.7%</a:t>
                      </a:r>
                    </a:p>
                  </a:txBody>
                  <a:tcPr/>
                </a:tc>
                <a:extLst>
                  <a:ext uri="{0D108BD9-81ED-4DB2-BD59-A6C34878D82A}">
                    <a16:rowId xmlns:a16="http://schemas.microsoft.com/office/drawing/2014/main" val="3611071001"/>
                  </a:ext>
                </a:extLst>
              </a:tr>
            </a:tbl>
          </a:graphicData>
        </a:graphic>
      </p:graphicFrame>
      <p:sp>
        <p:nvSpPr>
          <p:cNvPr id="5" name="TextBox 4">
            <a:extLst>
              <a:ext uri="{FF2B5EF4-FFF2-40B4-BE49-F238E27FC236}">
                <a16:creationId xmlns:a16="http://schemas.microsoft.com/office/drawing/2014/main" id="{02785B20-2258-32DC-2CA0-527E4FBC3C83}"/>
              </a:ext>
            </a:extLst>
          </p:cNvPr>
          <p:cNvSpPr txBox="1"/>
          <p:nvPr/>
        </p:nvSpPr>
        <p:spPr>
          <a:xfrm>
            <a:off x="3659954" y="755956"/>
            <a:ext cx="1220655" cy="369332"/>
          </a:xfrm>
          <a:prstGeom prst="rect">
            <a:avLst/>
          </a:prstGeom>
          <a:noFill/>
        </p:spPr>
        <p:txBody>
          <a:bodyPr wrap="none" rtlCol="0">
            <a:spAutoFit/>
          </a:bodyPr>
          <a:lstStyle/>
          <a:p>
            <a:r>
              <a:rPr lang="en-US" dirty="0"/>
              <a:t>Republican</a:t>
            </a:r>
          </a:p>
        </p:txBody>
      </p:sp>
      <p:sp>
        <p:nvSpPr>
          <p:cNvPr id="6" name="TextBox 5">
            <a:extLst>
              <a:ext uri="{FF2B5EF4-FFF2-40B4-BE49-F238E27FC236}">
                <a16:creationId xmlns:a16="http://schemas.microsoft.com/office/drawing/2014/main" id="{84287486-10B8-7CF7-539A-1D132CC76CCF}"/>
              </a:ext>
            </a:extLst>
          </p:cNvPr>
          <p:cNvSpPr txBox="1"/>
          <p:nvPr/>
        </p:nvSpPr>
        <p:spPr>
          <a:xfrm>
            <a:off x="6246944" y="755956"/>
            <a:ext cx="1258230" cy="369332"/>
          </a:xfrm>
          <a:prstGeom prst="rect">
            <a:avLst/>
          </a:prstGeom>
          <a:noFill/>
        </p:spPr>
        <p:txBody>
          <a:bodyPr wrap="none" rtlCol="0">
            <a:spAutoFit/>
          </a:bodyPr>
          <a:lstStyle/>
          <a:p>
            <a:r>
              <a:rPr lang="en-US" dirty="0"/>
              <a:t>Democratic</a:t>
            </a:r>
          </a:p>
        </p:txBody>
      </p:sp>
      <p:graphicFrame>
        <p:nvGraphicFramePr>
          <p:cNvPr id="7" name="Table 7">
            <a:extLst>
              <a:ext uri="{FF2B5EF4-FFF2-40B4-BE49-F238E27FC236}">
                <a16:creationId xmlns:a16="http://schemas.microsoft.com/office/drawing/2014/main" id="{335861E6-0D4B-B559-4AFF-4AF776FD2525}"/>
              </a:ext>
            </a:extLst>
          </p:cNvPr>
          <p:cNvGraphicFramePr>
            <a:graphicFrameLocks noGrp="1"/>
          </p:cNvGraphicFramePr>
          <p:nvPr>
            <p:extLst>
              <p:ext uri="{D42A27DB-BD31-4B8C-83A1-F6EECF244321}">
                <p14:modId xmlns:p14="http://schemas.microsoft.com/office/powerpoint/2010/main" val="3206197236"/>
              </p:ext>
            </p:extLst>
          </p:nvPr>
        </p:nvGraphicFramePr>
        <p:xfrm>
          <a:off x="1523998" y="5220908"/>
          <a:ext cx="6095999" cy="1259840"/>
        </p:xfrm>
        <a:graphic>
          <a:graphicData uri="http://schemas.openxmlformats.org/drawingml/2006/table">
            <a:tbl>
              <a:tblPr firstRow="1" bandRow="1">
                <a:tableStyleId>{21E4AEA4-8DFA-4A89-87EB-49C32662AFE0}</a:tableStyleId>
              </a:tblPr>
              <a:tblGrid>
                <a:gridCol w="870857">
                  <a:extLst>
                    <a:ext uri="{9D8B030D-6E8A-4147-A177-3AD203B41FA5}">
                      <a16:colId xmlns:a16="http://schemas.microsoft.com/office/drawing/2014/main" val="2127124992"/>
                    </a:ext>
                  </a:extLst>
                </a:gridCol>
                <a:gridCol w="870857">
                  <a:extLst>
                    <a:ext uri="{9D8B030D-6E8A-4147-A177-3AD203B41FA5}">
                      <a16:colId xmlns:a16="http://schemas.microsoft.com/office/drawing/2014/main" val="2996241870"/>
                    </a:ext>
                  </a:extLst>
                </a:gridCol>
                <a:gridCol w="870857">
                  <a:extLst>
                    <a:ext uri="{9D8B030D-6E8A-4147-A177-3AD203B41FA5}">
                      <a16:colId xmlns:a16="http://schemas.microsoft.com/office/drawing/2014/main" val="2001967290"/>
                    </a:ext>
                  </a:extLst>
                </a:gridCol>
                <a:gridCol w="870857">
                  <a:extLst>
                    <a:ext uri="{9D8B030D-6E8A-4147-A177-3AD203B41FA5}">
                      <a16:colId xmlns:a16="http://schemas.microsoft.com/office/drawing/2014/main" val="51981838"/>
                    </a:ext>
                  </a:extLst>
                </a:gridCol>
                <a:gridCol w="1016708">
                  <a:extLst>
                    <a:ext uri="{9D8B030D-6E8A-4147-A177-3AD203B41FA5}">
                      <a16:colId xmlns:a16="http://schemas.microsoft.com/office/drawing/2014/main" val="1370506211"/>
                    </a:ext>
                  </a:extLst>
                </a:gridCol>
                <a:gridCol w="834390">
                  <a:extLst>
                    <a:ext uri="{9D8B030D-6E8A-4147-A177-3AD203B41FA5}">
                      <a16:colId xmlns:a16="http://schemas.microsoft.com/office/drawing/2014/main" val="4030414190"/>
                    </a:ext>
                  </a:extLst>
                </a:gridCol>
                <a:gridCol w="761473">
                  <a:extLst>
                    <a:ext uri="{9D8B030D-6E8A-4147-A177-3AD203B41FA5}">
                      <a16:colId xmlns:a16="http://schemas.microsoft.com/office/drawing/2014/main" val="3017176170"/>
                    </a:ext>
                  </a:extLst>
                </a:gridCol>
              </a:tblGrid>
              <a:tr h="370840">
                <a:tc>
                  <a:txBody>
                    <a:bodyPr/>
                    <a:lstStyle/>
                    <a:p>
                      <a:r>
                        <a:rPr lang="en-US" sz="1400" dirty="0"/>
                        <a:t>Year</a:t>
                      </a:r>
                    </a:p>
                  </a:txBody>
                  <a:tcPr/>
                </a:tc>
                <a:tc>
                  <a:txBody>
                    <a:bodyPr/>
                    <a:lstStyle/>
                    <a:p>
                      <a:r>
                        <a:rPr lang="en-US" sz="1400" dirty="0"/>
                        <a:t>Filed Votes</a:t>
                      </a:r>
                    </a:p>
                  </a:txBody>
                  <a:tcPr/>
                </a:tc>
                <a:tc>
                  <a:txBody>
                    <a:bodyPr/>
                    <a:lstStyle/>
                    <a:p>
                      <a:r>
                        <a:rPr lang="en-US" sz="1400" dirty="0"/>
                        <a:t>Write-Ins</a:t>
                      </a:r>
                    </a:p>
                  </a:txBody>
                  <a:tcPr/>
                </a:tc>
                <a:tc>
                  <a:txBody>
                    <a:bodyPr/>
                    <a:lstStyle/>
                    <a:p>
                      <a:r>
                        <a:rPr lang="en-US" sz="1400" dirty="0"/>
                        <a:t>Total</a:t>
                      </a:r>
                    </a:p>
                  </a:txBody>
                  <a:tcPr/>
                </a:tc>
                <a:tc>
                  <a:txBody>
                    <a:bodyPr/>
                    <a:lstStyle/>
                    <a:p>
                      <a:r>
                        <a:rPr lang="en-US" sz="1400" dirty="0"/>
                        <a:t>Available votes</a:t>
                      </a:r>
                    </a:p>
                  </a:txBody>
                  <a:tcPr/>
                </a:tc>
                <a:tc>
                  <a:txBody>
                    <a:bodyPr/>
                    <a:lstStyle/>
                    <a:p>
                      <a:r>
                        <a:rPr lang="en-US" sz="1400" dirty="0"/>
                        <a:t>Under votes</a:t>
                      </a:r>
                    </a:p>
                  </a:txBody>
                  <a:tcPr/>
                </a:tc>
                <a:tc>
                  <a:txBody>
                    <a:bodyPr/>
                    <a:lstStyle/>
                    <a:p>
                      <a:r>
                        <a:rPr lang="en-US" sz="1400" dirty="0"/>
                        <a:t>Under %</a:t>
                      </a:r>
                    </a:p>
                  </a:txBody>
                  <a:tcPr/>
                </a:tc>
                <a:extLst>
                  <a:ext uri="{0D108BD9-81ED-4DB2-BD59-A6C34878D82A}">
                    <a16:rowId xmlns:a16="http://schemas.microsoft.com/office/drawing/2014/main" val="3624087572"/>
                  </a:ext>
                </a:extLst>
              </a:tr>
              <a:tr h="370840">
                <a:tc>
                  <a:txBody>
                    <a:bodyPr/>
                    <a:lstStyle/>
                    <a:p>
                      <a:r>
                        <a:rPr lang="en-US" sz="1400" dirty="0"/>
                        <a:t>2020</a:t>
                      </a:r>
                    </a:p>
                  </a:txBody>
                  <a:tcPr/>
                </a:tc>
                <a:tc>
                  <a:txBody>
                    <a:bodyPr/>
                    <a:lstStyle/>
                    <a:p>
                      <a:pPr algn="r"/>
                      <a:r>
                        <a:rPr lang="en-US" sz="1400" dirty="0"/>
                        <a:t>151,377</a:t>
                      </a:r>
                    </a:p>
                  </a:txBody>
                  <a:tcPr/>
                </a:tc>
                <a:tc>
                  <a:txBody>
                    <a:bodyPr/>
                    <a:lstStyle/>
                    <a:p>
                      <a:pPr algn="r"/>
                      <a:r>
                        <a:rPr lang="en-US" sz="1400" dirty="0"/>
                        <a:t>4,923</a:t>
                      </a:r>
                    </a:p>
                  </a:txBody>
                  <a:tcPr/>
                </a:tc>
                <a:tc>
                  <a:txBody>
                    <a:bodyPr/>
                    <a:lstStyle/>
                    <a:p>
                      <a:pPr algn="r"/>
                      <a:r>
                        <a:rPr lang="en-US" sz="1400" dirty="0"/>
                        <a:t>156,097</a:t>
                      </a:r>
                    </a:p>
                  </a:txBody>
                  <a:tcPr/>
                </a:tc>
                <a:tc>
                  <a:txBody>
                    <a:bodyPr/>
                    <a:lstStyle/>
                    <a:p>
                      <a:pPr algn="r"/>
                      <a:r>
                        <a:rPr lang="en-US" sz="1400" dirty="0"/>
                        <a:t>373,043</a:t>
                      </a:r>
                    </a:p>
                  </a:txBody>
                  <a:tcPr/>
                </a:tc>
                <a:tc>
                  <a:txBody>
                    <a:bodyPr/>
                    <a:lstStyle/>
                    <a:p>
                      <a:pPr algn="r"/>
                      <a:r>
                        <a:rPr lang="en-US" sz="1400" dirty="0"/>
                        <a:t>21,575</a:t>
                      </a:r>
                    </a:p>
                  </a:txBody>
                  <a:tcPr/>
                </a:tc>
                <a:tc>
                  <a:txBody>
                    <a:bodyPr/>
                    <a:lstStyle/>
                    <a:p>
                      <a:r>
                        <a:rPr lang="en-US" sz="1400" dirty="0"/>
                        <a:t>41.8%</a:t>
                      </a:r>
                    </a:p>
                  </a:txBody>
                  <a:tcPr/>
                </a:tc>
                <a:extLst>
                  <a:ext uri="{0D108BD9-81ED-4DB2-BD59-A6C34878D82A}">
                    <a16:rowId xmlns:a16="http://schemas.microsoft.com/office/drawing/2014/main" val="142265190"/>
                  </a:ext>
                </a:extLst>
              </a:tr>
              <a:tr h="370840">
                <a:tc>
                  <a:txBody>
                    <a:bodyPr/>
                    <a:lstStyle/>
                    <a:p>
                      <a:r>
                        <a:rPr lang="en-US" sz="1400" dirty="0"/>
                        <a:t>2022</a:t>
                      </a:r>
                    </a:p>
                  </a:txBody>
                  <a:tcPr/>
                </a:tc>
                <a:tc>
                  <a:txBody>
                    <a:bodyPr/>
                    <a:lstStyle/>
                    <a:p>
                      <a:pPr algn="r"/>
                      <a:r>
                        <a:rPr lang="en-US" sz="1400" dirty="0"/>
                        <a:t>458,828</a:t>
                      </a:r>
                    </a:p>
                  </a:txBody>
                  <a:tcPr/>
                </a:tc>
                <a:tc>
                  <a:txBody>
                    <a:bodyPr/>
                    <a:lstStyle/>
                    <a:p>
                      <a:pPr algn="r"/>
                      <a:r>
                        <a:rPr lang="en-US" sz="1400" dirty="0"/>
                        <a:t>9,943</a:t>
                      </a:r>
                    </a:p>
                  </a:txBody>
                  <a:tcPr/>
                </a:tc>
                <a:tc>
                  <a:txBody>
                    <a:bodyPr/>
                    <a:lstStyle/>
                    <a:p>
                      <a:pPr algn="r"/>
                      <a:r>
                        <a:rPr lang="en-US" sz="1400" dirty="0"/>
                        <a:t>462,033</a:t>
                      </a:r>
                    </a:p>
                  </a:txBody>
                  <a:tcPr/>
                </a:tc>
                <a:tc>
                  <a:txBody>
                    <a:bodyPr/>
                    <a:lstStyle/>
                    <a:p>
                      <a:pPr algn="r"/>
                      <a:r>
                        <a:rPr lang="en-US" sz="1400" dirty="0"/>
                        <a:t>1,221,476</a:t>
                      </a:r>
                    </a:p>
                  </a:txBody>
                  <a:tcPr/>
                </a:tc>
                <a:tc>
                  <a:txBody>
                    <a:bodyPr/>
                    <a:lstStyle/>
                    <a:p>
                      <a:pPr algn="r"/>
                      <a:r>
                        <a:rPr lang="en-US" sz="1400" dirty="0"/>
                        <a:t>488,163</a:t>
                      </a:r>
                    </a:p>
                  </a:txBody>
                  <a:tcPr/>
                </a:tc>
                <a:tc>
                  <a:txBody>
                    <a:bodyPr/>
                    <a:lstStyle/>
                    <a:p>
                      <a:r>
                        <a:rPr lang="en-US" sz="1400" dirty="0"/>
                        <a:t>37.8%</a:t>
                      </a:r>
                    </a:p>
                  </a:txBody>
                  <a:tcPr/>
                </a:tc>
                <a:extLst>
                  <a:ext uri="{0D108BD9-81ED-4DB2-BD59-A6C34878D82A}">
                    <a16:rowId xmlns:a16="http://schemas.microsoft.com/office/drawing/2014/main" val="2017870921"/>
                  </a:ext>
                </a:extLst>
              </a:tr>
            </a:tbl>
          </a:graphicData>
        </a:graphic>
      </p:graphicFrame>
      <p:sp>
        <p:nvSpPr>
          <p:cNvPr id="9" name="TextBox 8">
            <a:extLst>
              <a:ext uri="{FF2B5EF4-FFF2-40B4-BE49-F238E27FC236}">
                <a16:creationId xmlns:a16="http://schemas.microsoft.com/office/drawing/2014/main" id="{B4999624-8E34-DD74-FF02-0737C6A5D42A}"/>
              </a:ext>
            </a:extLst>
          </p:cNvPr>
          <p:cNvSpPr txBox="1"/>
          <p:nvPr/>
        </p:nvSpPr>
        <p:spPr>
          <a:xfrm>
            <a:off x="2874258" y="4760544"/>
            <a:ext cx="3395481" cy="369332"/>
          </a:xfrm>
          <a:prstGeom prst="rect">
            <a:avLst/>
          </a:prstGeom>
          <a:noFill/>
        </p:spPr>
        <p:txBody>
          <a:bodyPr wrap="none" rtlCol="0">
            <a:spAutoFit/>
          </a:bodyPr>
          <a:lstStyle/>
          <a:p>
            <a:r>
              <a:rPr lang="en-US" dirty="0"/>
              <a:t>Republican Precinct Participation</a:t>
            </a:r>
          </a:p>
        </p:txBody>
      </p:sp>
    </p:spTree>
    <p:extLst>
      <p:ext uri="{BB962C8B-B14F-4D97-AF65-F5344CB8AC3E}">
        <p14:creationId xmlns:p14="http://schemas.microsoft.com/office/powerpoint/2010/main" val="903791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AED906-FCA0-784C-8FE1-5D5B46F6CEC2}"/>
              </a:ext>
            </a:extLst>
          </p:cNvPr>
          <p:cNvSpPr txBox="1"/>
          <p:nvPr/>
        </p:nvSpPr>
        <p:spPr>
          <a:xfrm>
            <a:off x="3147881" y="900542"/>
            <a:ext cx="2680542" cy="523220"/>
          </a:xfrm>
          <a:prstGeom prst="rect">
            <a:avLst/>
          </a:prstGeom>
          <a:noFill/>
        </p:spPr>
        <p:txBody>
          <a:bodyPr wrap="none" rtlCol="0">
            <a:spAutoFit/>
          </a:bodyPr>
          <a:lstStyle/>
          <a:p>
            <a:pPr algn="ctr"/>
            <a:r>
              <a:rPr lang="en-US" sz="2800" dirty="0"/>
              <a:t>Major Takeaways</a:t>
            </a:r>
          </a:p>
        </p:txBody>
      </p:sp>
      <p:sp>
        <p:nvSpPr>
          <p:cNvPr id="17" name="TextBox 16">
            <a:extLst>
              <a:ext uri="{FF2B5EF4-FFF2-40B4-BE49-F238E27FC236}">
                <a16:creationId xmlns:a16="http://schemas.microsoft.com/office/drawing/2014/main" id="{012BFB5E-0038-F64E-9297-8D712A82B6E1}"/>
              </a:ext>
            </a:extLst>
          </p:cNvPr>
          <p:cNvSpPr txBox="1"/>
          <p:nvPr/>
        </p:nvSpPr>
        <p:spPr>
          <a:xfrm>
            <a:off x="1282730" y="1720840"/>
            <a:ext cx="6578540" cy="3970318"/>
          </a:xfrm>
          <a:prstGeom prst="rect">
            <a:avLst/>
          </a:prstGeom>
          <a:noFill/>
        </p:spPr>
        <p:txBody>
          <a:bodyPr wrap="square" rtlCol="0">
            <a:spAutoFit/>
          </a:bodyPr>
          <a:lstStyle/>
          <a:p>
            <a:r>
              <a:rPr lang="en-US" dirty="0"/>
              <a:t>Voting driven by Candidate interest, not Partisan shenanigans</a:t>
            </a:r>
          </a:p>
          <a:p>
            <a:r>
              <a:rPr lang="en-US" dirty="0"/>
              <a:t>	(Person not Party)</a:t>
            </a:r>
          </a:p>
          <a:p>
            <a:endParaRPr lang="en-US" dirty="0"/>
          </a:p>
          <a:p>
            <a:r>
              <a:rPr lang="en-US" dirty="0"/>
              <a:t>Shutting down crossover will cause permanent change in affiliation</a:t>
            </a:r>
          </a:p>
          <a:p>
            <a:endParaRPr lang="en-US" dirty="0"/>
          </a:p>
          <a:p>
            <a:r>
              <a:rPr lang="en-US" dirty="0"/>
              <a:t>The only way to eliminate crossover/eliminate non-Republicans from nomination process is remove the incentive</a:t>
            </a:r>
          </a:p>
          <a:p>
            <a:r>
              <a:rPr lang="en-US" dirty="0"/>
              <a:t>	- Nomination by Caucus with Qualifying Primaries</a:t>
            </a:r>
          </a:p>
          <a:p>
            <a:endParaRPr lang="en-US" dirty="0"/>
          </a:p>
          <a:p>
            <a:r>
              <a:rPr lang="en-US" dirty="0"/>
              <a:t>If determined to enact restrictions:</a:t>
            </a:r>
          </a:p>
          <a:p>
            <a:pPr marL="285750" indent="-285750">
              <a:buFontTx/>
              <a:buChar char="-"/>
            </a:pPr>
            <a:r>
              <a:rPr lang="en-US" dirty="0"/>
              <a:t>blackout period from distribution of Primary absentee ballots through distribution of General absentee ballots</a:t>
            </a:r>
          </a:p>
          <a:p>
            <a:pPr marL="285750" indent="-285750">
              <a:buFontTx/>
              <a:buChar char="-"/>
            </a:pPr>
            <a:r>
              <a:rPr lang="en-US" dirty="0"/>
              <a:t>OR blackout 14 days prior to Primary election</a:t>
            </a:r>
          </a:p>
          <a:p>
            <a:endParaRPr lang="en-US" dirty="0"/>
          </a:p>
        </p:txBody>
      </p:sp>
    </p:spTree>
    <p:extLst>
      <p:ext uri="{BB962C8B-B14F-4D97-AF65-F5344CB8AC3E}">
        <p14:creationId xmlns:p14="http://schemas.microsoft.com/office/powerpoint/2010/main" val="12138793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5272</TotalTime>
  <Words>1158</Words>
  <Application>Microsoft Macintosh PowerPoint</Application>
  <PresentationFormat>Letter Paper (8.5x11 in)</PresentationFormat>
  <Paragraphs>258</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Gail Symons</dc:creator>
  <cp:lastModifiedBy>Gail Symons</cp:lastModifiedBy>
  <cp:revision>54</cp:revision>
  <dcterms:created xsi:type="dcterms:W3CDTF">2023-01-18T21:08:55Z</dcterms:created>
  <dcterms:modified xsi:type="dcterms:W3CDTF">2023-02-09T16:52:25Z</dcterms:modified>
</cp:coreProperties>
</file>